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4"/>
  </p:notesMasterIdLst>
  <p:sldIdLst>
    <p:sldId id="256" r:id="rId2"/>
    <p:sldId id="257" r:id="rId3"/>
    <p:sldId id="1243" r:id="rId4"/>
    <p:sldId id="1037" r:id="rId5"/>
    <p:sldId id="1038" r:id="rId6"/>
    <p:sldId id="1242" r:id="rId7"/>
    <p:sldId id="290" r:id="rId8"/>
    <p:sldId id="1073" r:id="rId9"/>
    <p:sldId id="1040" r:id="rId10"/>
    <p:sldId id="1041" r:id="rId11"/>
    <p:sldId id="1042" r:id="rId12"/>
    <p:sldId id="294" r:id="rId13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anose="02040503050406030204" pitchFamily="18" charset="0"/>
        <a:ea typeface="华文楷体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13" d="100"/>
          <a:sy n="113" d="100"/>
        </p:scale>
        <p:origin x="47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B8B8DC-411F-49C9-B161-BEF7B1D3CB7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9FC4437-7842-46ED-9CF0-B39EC456B0C2}">
      <dgm:prSet/>
      <dgm:spPr/>
      <dgm:t>
        <a:bodyPr/>
        <a:lstStyle/>
        <a:p>
          <a:r>
            <a:rPr lang="zh-CN" dirty="0"/>
            <a:t>新鲜尿液</a:t>
          </a:r>
        </a:p>
      </dgm:t>
    </dgm:pt>
    <dgm:pt modelId="{8C16240F-75C4-45E5-A015-517AB6FE4EA8}" type="parTrans" cxnId="{D45AB1B8-53FB-4A68-B4C1-0894BF0F2DDB}">
      <dgm:prSet/>
      <dgm:spPr/>
      <dgm:t>
        <a:bodyPr/>
        <a:lstStyle/>
        <a:p>
          <a:endParaRPr lang="zh-CN" altLang="en-US"/>
        </a:p>
      </dgm:t>
    </dgm:pt>
    <dgm:pt modelId="{DAD4CCED-B8A6-425F-9D15-6915E2E3E41F}" type="sibTrans" cxnId="{D45AB1B8-53FB-4A68-B4C1-0894BF0F2DDB}">
      <dgm:prSet/>
      <dgm:spPr/>
      <dgm:t>
        <a:bodyPr/>
        <a:lstStyle/>
        <a:p>
          <a:endParaRPr lang="zh-CN" altLang="en-US"/>
        </a:p>
      </dgm:t>
    </dgm:pt>
    <dgm:pt modelId="{8D0910D4-BFFA-487C-96A6-07BE21487C8C}">
      <dgm:prSet/>
      <dgm:spPr/>
      <dgm:t>
        <a:bodyPr/>
        <a:lstStyle/>
        <a:p>
          <a:r>
            <a:rPr lang="zh-CN" dirty="0"/>
            <a:t>尿沉渣</a:t>
          </a:r>
          <a:endParaRPr lang="en-US" altLang="zh-CN" dirty="0"/>
        </a:p>
        <a:p>
          <a:r>
            <a:rPr lang="zh-CN" altLang="en-US" dirty="0"/>
            <a:t>（已制备好）</a:t>
          </a:r>
          <a:endParaRPr lang="zh-CN" dirty="0"/>
        </a:p>
      </dgm:t>
    </dgm:pt>
    <dgm:pt modelId="{16EDE20C-69CC-4C44-8720-F5C78B394060}" type="parTrans" cxnId="{E8B5DC82-867A-4451-B5DC-4DF71149A0AF}">
      <dgm:prSet/>
      <dgm:spPr/>
      <dgm:t>
        <a:bodyPr/>
        <a:lstStyle/>
        <a:p>
          <a:endParaRPr lang="zh-CN" altLang="en-US"/>
        </a:p>
      </dgm:t>
    </dgm:pt>
    <dgm:pt modelId="{928E6E0A-4CEC-42B4-9E9D-B3E2A3C3A738}" type="sibTrans" cxnId="{E8B5DC82-867A-4451-B5DC-4DF71149A0AF}">
      <dgm:prSet/>
      <dgm:spPr/>
      <dgm:t>
        <a:bodyPr/>
        <a:lstStyle/>
        <a:p>
          <a:endParaRPr lang="zh-CN" altLang="en-US"/>
        </a:p>
      </dgm:t>
    </dgm:pt>
    <dgm:pt modelId="{47035B89-90A5-4DE1-96B0-A2274ECBAF5F}">
      <dgm:prSet custT="1"/>
      <dgm:spPr/>
      <dgm:t>
        <a:bodyPr/>
        <a:lstStyle/>
        <a:p>
          <a:r>
            <a:rPr lang="zh-CN" sz="1800" dirty="0"/>
            <a:t>尿沉渣与</a:t>
          </a:r>
          <a:r>
            <a:rPr lang="en-US" sz="1800" dirty="0"/>
            <a:t>SM</a:t>
          </a:r>
          <a:r>
            <a:rPr lang="zh-CN" sz="1800" dirty="0"/>
            <a:t>液比例</a:t>
          </a:r>
          <a:endParaRPr lang="en-US" altLang="zh-CN" sz="1800" dirty="0"/>
        </a:p>
        <a:p>
          <a:r>
            <a:rPr lang="zh-CN" altLang="en-US" sz="1400" dirty="0"/>
            <a:t>（</a:t>
          </a:r>
          <a:r>
            <a:rPr lang="en-US" altLang="zh-CN" sz="1400" dirty="0"/>
            <a:t>4</a:t>
          </a:r>
          <a:r>
            <a:rPr lang="zh-CN" altLang="zh-CN" sz="1400" dirty="0"/>
            <a:t>：</a:t>
          </a:r>
          <a:r>
            <a:rPr lang="en-US" altLang="zh-CN" sz="1400" dirty="0"/>
            <a:t>1</a:t>
          </a:r>
          <a:r>
            <a:rPr lang="zh-CN" altLang="zh-CN" sz="1400" dirty="0"/>
            <a:t>或</a:t>
          </a:r>
          <a:r>
            <a:rPr lang="en-US" altLang="zh-CN" sz="1400" dirty="0"/>
            <a:t>5</a:t>
          </a:r>
          <a:r>
            <a:rPr lang="zh-CN" altLang="zh-CN" sz="1400" dirty="0"/>
            <a:t>：</a:t>
          </a:r>
          <a:r>
            <a:rPr lang="en-US" altLang="zh-CN" sz="1400" dirty="0"/>
            <a:t>1</a:t>
          </a:r>
          <a:r>
            <a:rPr lang="zh-CN" altLang="en-US" sz="1400" dirty="0"/>
            <a:t>）</a:t>
          </a:r>
          <a:endParaRPr lang="zh-CN" sz="1400" dirty="0"/>
        </a:p>
      </dgm:t>
    </dgm:pt>
    <dgm:pt modelId="{D3099415-FC0F-49BD-9CF4-9182924D0B10}" type="parTrans" cxnId="{87B48ECA-6731-465E-9F8C-18DF690B3E93}">
      <dgm:prSet/>
      <dgm:spPr/>
      <dgm:t>
        <a:bodyPr/>
        <a:lstStyle/>
        <a:p>
          <a:endParaRPr lang="zh-CN" altLang="en-US"/>
        </a:p>
      </dgm:t>
    </dgm:pt>
    <dgm:pt modelId="{543F57F6-BA0D-4506-AB35-0C32B5E83941}" type="sibTrans" cxnId="{87B48ECA-6731-465E-9F8C-18DF690B3E93}">
      <dgm:prSet/>
      <dgm:spPr/>
      <dgm:t>
        <a:bodyPr/>
        <a:lstStyle/>
        <a:p>
          <a:endParaRPr lang="zh-CN" altLang="en-US"/>
        </a:p>
      </dgm:t>
    </dgm:pt>
    <dgm:pt modelId="{27075FB7-659D-42BA-9895-81011C858E81}">
      <dgm:prSet custT="1"/>
      <dgm:spPr/>
      <dgm:t>
        <a:bodyPr/>
        <a:lstStyle/>
        <a:p>
          <a:r>
            <a:rPr lang="zh-CN" sz="1800" dirty="0"/>
            <a:t>室温放置</a:t>
          </a:r>
          <a:r>
            <a:rPr lang="en-US" sz="1800" dirty="0"/>
            <a:t>3min</a:t>
          </a:r>
        </a:p>
        <a:p>
          <a:r>
            <a:rPr lang="zh-CN" sz="1400" dirty="0"/>
            <a:t>（</a:t>
          </a:r>
          <a:r>
            <a:rPr lang="en-US" sz="1400" dirty="0"/>
            <a:t>10min</a:t>
          </a:r>
          <a:r>
            <a:rPr lang="zh-CN" sz="1400" dirty="0"/>
            <a:t>内观察）</a:t>
          </a:r>
          <a:endParaRPr lang="zh-CN" sz="1800" dirty="0"/>
        </a:p>
      </dgm:t>
    </dgm:pt>
    <dgm:pt modelId="{CEDC5596-07B4-4805-9E6A-31A5D45B4BD6}" type="parTrans" cxnId="{3591004F-D3D2-4684-A351-B44F33215154}">
      <dgm:prSet/>
      <dgm:spPr/>
      <dgm:t>
        <a:bodyPr/>
        <a:lstStyle/>
        <a:p>
          <a:endParaRPr lang="zh-CN" altLang="en-US"/>
        </a:p>
      </dgm:t>
    </dgm:pt>
    <dgm:pt modelId="{4B9BC494-599A-4626-B0B6-0AB18CE8C886}" type="sibTrans" cxnId="{3591004F-D3D2-4684-A351-B44F33215154}">
      <dgm:prSet/>
      <dgm:spPr/>
      <dgm:t>
        <a:bodyPr/>
        <a:lstStyle/>
        <a:p>
          <a:endParaRPr lang="zh-CN" altLang="en-US"/>
        </a:p>
      </dgm:t>
    </dgm:pt>
    <dgm:pt modelId="{9EF0B571-2367-49B3-A2C5-5B3B9BDCC8BE}">
      <dgm:prSet/>
      <dgm:spPr/>
      <dgm:t>
        <a:bodyPr/>
        <a:lstStyle/>
        <a:p>
          <a:r>
            <a:rPr lang="zh-CN"/>
            <a:t>吸取</a:t>
          </a:r>
          <a:r>
            <a:rPr lang="en-US"/>
            <a:t>1</a:t>
          </a:r>
          <a:r>
            <a:rPr lang="zh-CN"/>
            <a:t>滴置于载玻片，覆盖盖玻片，镜检</a:t>
          </a:r>
        </a:p>
      </dgm:t>
    </dgm:pt>
    <dgm:pt modelId="{A7E26951-C9C1-4750-AFAB-20300386B02D}" type="parTrans" cxnId="{E9BB72E8-75E5-40BE-8843-D823A22D9E46}">
      <dgm:prSet/>
      <dgm:spPr/>
      <dgm:t>
        <a:bodyPr/>
        <a:lstStyle/>
        <a:p>
          <a:endParaRPr lang="zh-CN" altLang="en-US"/>
        </a:p>
      </dgm:t>
    </dgm:pt>
    <dgm:pt modelId="{3D28EF2B-C45B-47B4-97D2-2F7772779643}" type="sibTrans" cxnId="{E9BB72E8-75E5-40BE-8843-D823A22D9E46}">
      <dgm:prSet/>
      <dgm:spPr/>
      <dgm:t>
        <a:bodyPr/>
        <a:lstStyle/>
        <a:p>
          <a:endParaRPr lang="zh-CN" altLang="en-US"/>
        </a:p>
      </dgm:t>
    </dgm:pt>
    <dgm:pt modelId="{EC3B5590-B559-4F57-A5C1-4C5EC576252A}" type="pres">
      <dgm:prSet presAssocID="{60B8B8DC-411F-49C9-B161-BEF7B1D3CB7F}" presName="Name0" presStyleCnt="0">
        <dgm:presLayoutVars>
          <dgm:dir/>
          <dgm:resizeHandles val="exact"/>
        </dgm:presLayoutVars>
      </dgm:prSet>
      <dgm:spPr/>
    </dgm:pt>
    <dgm:pt modelId="{B06631A4-D5B2-4DE6-9CCA-751422B2F7B7}" type="pres">
      <dgm:prSet presAssocID="{29FC4437-7842-46ED-9CF0-B39EC456B0C2}" presName="node" presStyleLbl="node1" presStyleIdx="0" presStyleCnt="5">
        <dgm:presLayoutVars>
          <dgm:bulletEnabled val="1"/>
        </dgm:presLayoutVars>
      </dgm:prSet>
      <dgm:spPr/>
    </dgm:pt>
    <dgm:pt modelId="{355C88EF-5436-4ACA-82F0-35BFDFEA1BB2}" type="pres">
      <dgm:prSet presAssocID="{DAD4CCED-B8A6-425F-9D15-6915E2E3E41F}" presName="sibTrans" presStyleLbl="sibTrans2D1" presStyleIdx="0" presStyleCnt="4"/>
      <dgm:spPr/>
    </dgm:pt>
    <dgm:pt modelId="{D8187E4D-096D-4C74-888B-9D9C45C10FFE}" type="pres">
      <dgm:prSet presAssocID="{DAD4CCED-B8A6-425F-9D15-6915E2E3E41F}" presName="connectorText" presStyleLbl="sibTrans2D1" presStyleIdx="0" presStyleCnt="4"/>
      <dgm:spPr/>
    </dgm:pt>
    <dgm:pt modelId="{E7CF8C87-26FA-4121-B818-85FD4FAB361F}" type="pres">
      <dgm:prSet presAssocID="{8D0910D4-BFFA-487C-96A6-07BE21487C8C}" presName="node" presStyleLbl="node1" presStyleIdx="1" presStyleCnt="5">
        <dgm:presLayoutVars>
          <dgm:bulletEnabled val="1"/>
        </dgm:presLayoutVars>
      </dgm:prSet>
      <dgm:spPr/>
    </dgm:pt>
    <dgm:pt modelId="{05D1B814-599D-4FF5-B81A-ABA9B6DD1858}" type="pres">
      <dgm:prSet presAssocID="{928E6E0A-4CEC-42B4-9E9D-B3E2A3C3A738}" presName="sibTrans" presStyleLbl="sibTrans2D1" presStyleIdx="1" presStyleCnt="4"/>
      <dgm:spPr/>
    </dgm:pt>
    <dgm:pt modelId="{491809A9-7D02-4C9A-8E4E-3AAAE390C8B7}" type="pres">
      <dgm:prSet presAssocID="{928E6E0A-4CEC-42B4-9E9D-B3E2A3C3A738}" presName="connectorText" presStyleLbl="sibTrans2D1" presStyleIdx="1" presStyleCnt="4"/>
      <dgm:spPr/>
    </dgm:pt>
    <dgm:pt modelId="{A36A3D12-4809-4D9A-B8D4-80349813C757}" type="pres">
      <dgm:prSet presAssocID="{47035B89-90A5-4DE1-96B0-A2274ECBAF5F}" presName="node" presStyleLbl="node1" presStyleIdx="2" presStyleCnt="5">
        <dgm:presLayoutVars>
          <dgm:bulletEnabled val="1"/>
        </dgm:presLayoutVars>
      </dgm:prSet>
      <dgm:spPr/>
    </dgm:pt>
    <dgm:pt modelId="{79204DBC-0596-4FF6-B902-DF0DFB476361}" type="pres">
      <dgm:prSet presAssocID="{543F57F6-BA0D-4506-AB35-0C32B5E83941}" presName="sibTrans" presStyleLbl="sibTrans2D1" presStyleIdx="2" presStyleCnt="4"/>
      <dgm:spPr/>
    </dgm:pt>
    <dgm:pt modelId="{A8B8AE63-FD29-4FE9-89CA-57970CB49911}" type="pres">
      <dgm:prSet presAssocID="{543F57F6-BA0D-4506-AB35-0C32B5E83941}" presName="connectorText" presStyleLbl="sibTrans2D1" presStyleIdx="2" presStyleCnt="4"/>
      <dgm:spPr/>
    </dgm:pt>
    <dgm:pt modelId="{57654805-9253-45ED-9D7B-F6A3EAE40B64}" type="pres">
      <dgm:prSet presAssocID="{27075FB7-659D-42BA-9895-81011C858E81}" presName="node" presStyleLbl="node1" presStyleIdx="3" presStyleCnt="5">
        <dgm:presLayoutVars>
          <dgm:bulletEnabled val="1"/>
        </dgm:presLayoutVars>
      </dgm:prSet>
      <dgm:spPr/>
    </dgm:pt>
    <dgm:pt modelId="{6034E6D4-A55C-45E4-87AE-739AA9EADA7C}" type="pres">
      <dgm:prSet presAssocID="{4B9BC494-599A-4626-B0B6-0AB18CE8C886}" presName="sibTrans" presStyleLbl="sibTrans2D1" presStyleIdx="3" presStyleCnt="4"/>
      <dgm:spPr/>
    </dgm:pt>
    <dgm:pt modelId="{FB9214D1-8F8E-41E6-A00D-E740741FCD16}" type="pres">
      <dgm:prSet presAssocID="{4B9BC494-599A-4626-B0B6-0AB18CE8C886}" presName="connectorText" presStyleLbl="sibTrans2D1" presStyleIdx="3" presStyleCnt="4"/>
      <dgm:spPr/>
    </dgm:pt>
    <dgm:pt modelId="{BF0C0197-29E3-48D6-BAC8-3828CDDFB2E5}" type="pres">
      <dgm:prSet presAssocID="{9EF0B571-2367-49B3-A2C5-5B3B9BDCC8BE}" presName="node" presStyleLbl="node1" presStyleIdx="4" presStyleCnt="5">
        <dgm:presLayoutVars>
          <dgm:bulletEnabled val="1"/>
        </dgm:presLayoutVars>
      </dgm:prSet>
      <dgm:spPr/>
    </dgm:pt>
  </dgm:ptLst>
  <dgm:cxnLst>
    <dgm:cxn modelId="{CD6CB915-390F-4FA9-903A-3E51BBCB7ED4}" type="presOf" srcId="{60B8B8DC-411F-49C9-B161-BEF7B1D3CB7F}" destId="{EC3B5590-B559-4F57-A5C1-4C5EC576252A}" srcOrd="0" destOrd="0" presId="urn:microsoft.com/office/officeart/2005/8/layout/process1"/>
    <dgm:cxn modelId="{533CDA29-1539-41FB-B1A7-9B918C255562}" type="presOf" srcId="{543F57F6-BA0D-4506-AB35-0C32B5E83941}" destId="{79204DBC-0596-4FF6-B902-DF0DFB476361}" srcOrd="0" destOrd="0" presId="urn:microsoft.com/office/officeart/2005/8/layout/process1"/>
    <dgm:cxn modelId="{C9DFA94A-2A1F-4D93-9399-DB7508C0BC4B}" type="presOf" srcId="{47035B89-90A5-4DE1-96B0-A2274ECBAF5F}" destId="{A36A3D12-4809-4D9A-B8D4-80349813C757}" srcOrd="0" destOrd="0" presId="urn:microsoft.com/office/officeart/2005/8/layout/process1"/>
    <dgm:cxn modelId="{3591004F-D3D2-4684-A351-B44F33215154}" srcId="{60B8B8DC-411F-49C9-B161-BEF7B1D3CB7F}" destId="{27075FB7-659D-42BA-9895-81011C858E81}" srcOrd="3" destOrd="0" parTransId="{CEDC5596-07B4-4805-9E6A-31A5D45B4BD6}" sibTransId="{4B9BC494-599A-4626-B0B6-0AB18CE8C886}"/>
    <dgm:cxn modelId="{E8DAD475-36D4-4AAC-B4DC-C827D759D2EA}" type="presOf" srcId="{928E6E0A-4CEC-42B4-9E9D-B3E2A3C3A738}" destId="{491809A9-7D02-4C9A-8E4E-3AAAE390C8B7}" srcOrd="1" destOrd="0" presId="urn:microsoft.com/office/officeart/2005/8/layout/process1"/>
    <dgm:cxn modelId="{6A7EBA7C-9548-4DA3-BADC-7D872B6E5309}" type="presOf" srcId="{DAD4CCED-B8A6-425F-9D15-6915E2E3E41F}" destId="{D8187E4D-096D-4C74-888B-9D9C45C10FFE}" srcOrd="1" destOrd="0" presId="urn:microsoft.com/office/officeart/2005/8/layout/process1"/>
    <dgm:cxn modelId="{53FB537E-9B6F-4F2F-B910-3B0FDA13F838}" type="presOf" srcId="{4B9BC494-599A-4626-B0B6-0AB18CE8C886}" destId="{6034E6D4-A55C-45E4-87AE-739AA9EADA7C}" srcOrd="0" destOrd="0" presId="urn:microsoft.com/office/officeart/2005/8/layout/process1"/>
    <dgm:cxn modelId="{E8B5DC82-867A-4451-B5DC-4DF71149A0AF}" srcId="{60B8B8DC-411F-49C9-B161-BEF7B1D3CB7F}" destId="{8D0910D4-BFFA-487C-96A6-07BE21487C8C}" srcOrd="1" destOrd="0" parTransId="{16EDE20C-69CC-4C44-8720-F5C78B394060}" sibTransId="{928E6E0A-4CEC-42B4-9E9D-B3E2A3C3A738}"/>
    <dgm:cxn modelId="{7C2D8895-5C70-4E97-BDA3-93A27258E9E2}" type="presOf" srcId="{543F57F6-BA0D-4506-AB35-0C32B5E83941}" destId="{A8B8AE63-FD29-4FE9-89CA-57970CB49911}" srcOrd="1" destOrd="0" presId="urn:microsoft.com/office/officeart/2005/8/layout/process1"/>
    <dgm:cxn modelId="{DE687199-97B2-45C7-B166-8ACB7984AD70}" type="presOf" srcId="{9EF0B571-2367-49B3-A2C5-5B3B9BDCC8BE}" destId="{BF0C0197-29E3-48D6-BAC8-3828CDDFB2E5}" srcOrd="0" destOrd="0" presId="urn:microsoft.com/office/officeart/2005/8/layout/process1"/>
    <dgm:cxn modelId="{F148C9A2-AF8B-4F08-A37C-D165A619C07F}" type="presOf" srcId="{928E6E0A-4CEC-42B4-9E9D-B3E2A3C3A738}" destId="{05D1B814-599D-4FF5-B81A-ABA9B6DD1858}" srcOrd="0" destOrd="0" presId="urn:microsoft.com/office/officeart/2005/8/layout/process1"/>
    <dgm:cxn modelId="{E230E9A3-4F77-46B7-A21E-48D89044A4E0}" type="presOf" srcId="{DAD4CCED-B8A6-425F-9D15-6915E2E3E41F}" destId="{355C88EF-5436-4ACA-82F0-35BFDFEA1BB2}" srcOrd="0" destOrd="0" presId="urn:microsoft.com/office/officeart/2005/8/layout/process1"/>
    <dgm:cxn modelId="{D45AB1B8-53FB-4A68-B4C1-0894BF0F2DDB}" srcId="{60B8B8DC-411F-49C9-B161-BEF7B1D3CB7F}" destId="{29FC4437-7842-46ED-9CF0-B39EC456B0C2}" srcOrd="0" destOrd="0" parTransId="{8C16240F-75C4-45E5-A015-517AB6FE4EA8}" sibTransId="{DAD4CCED-B8A6-425F-9D15-6915E2E3E41F}"/>
    <dgm:cxn modelId="{15D790C9-9E73-458C-82AB-125301B54077}" type="presOf" srcId="{29FC4437-7842-46ED-9CF0-B39EC456B0C2}" destId="{B06631A4-D5B2-4DE6-9CCA-751422B2F7B7}" srcOrd="0" destOrd="0" presId="urn:microsoft.com/office/officeart/2005/8/layout/process1"/>
    <dgm:cxn modelId="{87B48ECA-6731-465E-9F8C-18DF690B3E93}" srcId="{60B8B8DC-411F-49C9-B161-BEF7B1D3CB7F}" destId="{47035B89-90A5-4DE1-96B0-A2274ECBAF5F}" srcOrd="2" destOrd="0" parTransId="{D3099415-FC0F-49BD-9CF4-9182924D0B10}" sibTransId="{543F57F6-BA0D-4506-AB35-0C32B5E83941}"/>
    <dgm:cxn modelId="{E9B9B7D8-4CC2-45A1-B3EE-4F29E1168D21}" type="presOf" srcId="{27075FB7-659D-42BA-9895-81011C858E81}" destId="{57654805-9253-45ED-9D7B-F6A3EAE40B64}" srcOrd="0" destOrd="0" presId="urn:microsoft.com/office/officeart/2005/8/layout/process1"/>
    <dgm:cxn modelId="{E9BB72E8-75E5-40BE-8843-D823A22D9E46}" srcId="{60B8B8DC-411F-49C9-B161-BEF7B1D3CB7F}" destId="{9EF0B571-2367-49B3-A2C5-5B3B9BDCC8BE}" srcOrd="4" destOrd="0" parTransId="{A7E26951-C9C1-4750-AFAB-20300386B02D}" sibTransId="{3D28EF2B-C45B-47B4-97D2-2F7772779643}"/>
    <dgm:cxn modelId="{06CBD2F5-2BC4-427D-9E48-1A7A4C1D7E79}" type="presOf" srcId="{4B9BC494-599A-4626-B0B6-0AB18CE8C886}" destId="{FB9214D1-8F8E-41E6-A00D-E740741FCD16}" srcOrd="1" destOrd="0" presId="urn:microsoft.com/office/officeart/2005/8/layout/process1"/>
    <dgm:cxn modelId="{DDA329F6-3B8F-4D6C-A446-67957A570B8D}" type="presOf" srcId="{8D0910D4-BFFA-487C-96A6-07BE21487C8C}" destId="{E7CF8C87-26FA-4121-B818-85FD4FAB361F}" srcOrd="0" destOrd="0" presId="urn:microsoft.com/office/officeart/2005/8/layout/process1"/>
    <dgm:cxn modelId="{6B02E1DE-E26B-4556-A5F3-87994A2278E1}" type="presParOf" srcId="{EC3B5590-B559-4F57-A5C1-4C5EC576252A}" destId="{B06631A4-D5B2-4DE6-9CCA-751422B2F7B7}" srcOrd="0" destOrd="0" presId="urn:microsoft.com/office/officeart/2005/8/layout/process1"/>
    <dgm:cxn modelId="{C3DD7DE3-BFE4-491D-87E8-A8FA2CE38A0F}" type="presParOf" srcId="{EC3B5590-B559-4F57-A5C1-4C5EC576252A}" destId="{355C88EF-5436-4ACA-82F0-35BFDFEA1BB2}" srcOrd="1" destOrd="0" presId="urn:microsoft.com/office/officeart/2005/8/layout/process1"/>
    <dgm:cxn modelId="{FC737F45-34D7-4DB4-82BE-CC8E97312591}" type="presParOf" srcId="{355C88EF-5436-4ACA-82F0-35BFDFEA1BB2}" destId="{D8187E4D-096D-4C74-888B-9D9C45C10FFE}" srcOrd="0" destOrd="0" presId="urn:microsoft.com/office/officeart/2005/8/layout/process1"/>
    <dgm:cxn modelId="{5CBA5616-CEB1-4FB8-BB84-7C73096CF76F}" type="presParOf" srcId="{EC3B5590-B559-4F57-A5C1-4C5EC576252A}" destId="{E7CF8C87-26FA-4121-B818-85FD4FAB361F}" srcOrd="2" destOrd="0" presId="urn:microsoft.com/office/officeart/2005/8/layout/process1"/>
    <dgm:cxn modelId="{CA0AD6D2-EC07-4C2F-89BD-E214103E3487}" type="presParOf" srcId="{EC3B5590-B559-4F57-A5C1-4C5EC576252A}" destId="{05D1B814-599D-4FF5-B81A-ABA9B6DD1858}" srcOrd="3" destOrd="0" presId="urn:microsoft.com/office/officeart/2005/8/layout/process1"/>
    <dgm:cxn modelId="{B6997A89-8D3C-4BA3-99E6-F5AF6E13B882}" type="presParOf" srcId="{05D1B814-599D-4FF5-B81A-ABA9B6DD1858}" destId="{491809A9-7D02-4C9A-8E4E-3AAAE390C8B7}" srcOrd="0" destOrd="0" presId="urn:microsoft.com/office/officeart/2005/8/layout/process1"/>
    <dgm:cxn modelId="{9986234D-E6F9-478E-96FD-66406952D9D5}" type="presParOf" srcId="{EC3B5590-B559-4F57-A5C1-4C5EC576252A}" destId="{A36A3D12-4809-4D9A-B8D4-80349813C757}" srcOrd="4" destOrd="0" presId="urn:microsoft.com/office/officeart/2005/8/layout/process1"/>
    <dgm:cxn modelId="{DD140C22-1BB0-43DF-A77D-1A0DDB83F18A}" type="presParOf" srcId="{EC3B5590-B559-4F57-A5C1-4C5EC576252A}" destId="{79204DBC-0596-4FF6-B902-DF0DFB476361}" srcOrd="5" destOrd="0" presId="urn:microsoft.com/office/officeart/2005/8/layout/process1"/>
    <dgm:cxn modelId="{F5277953-7E89-45A0-9F67-54781F4EFF28}" type="presParOf" srcId="{79204DBC-0596-4FF6-B902-DF0DFB476361}" destId="{A8B8AE63-FD29-4FE9-89CA-57970CB49911}" srcOrd="0" destOrd="0" presId="urn:microsoft.com/office/officeart/2005/8/layout/process1"/>
    <dgm:cxn modelId="{63B4F5F4-8C87-4D47-9EFD-241657229D28}" type="presParOf" srcId="{EC3B5590-B559-4F57-A5C1-4C5EC576252A}" destId="{57654805-9253-45ED-9D7B-F6A3EAE40B64}" srcOrd="6" destOrd="0" presId="urn:microsoft.com/office/officeart/2005/8/layout/process1"/>
    <dgm:cxn modelId="{2A596AC4-54CD-4D8B-AF44-0572D997FEB1}" type="presParOf" srcId="{EC3B5590-B559-4F57-A5C1-4C5EC576252A}" destId="{6034E6D4-A55C-45E4-87AE-739AA9EADA7C}" srcOrd="7" destOrd="0" presId="urn:microsoft.com/office/officeart/2005/8/layout/process1"/>
    <dgm:cxn modelId="{659A9F3F-6CC4-4521-ADDF-B27CCC49CF8D}" type="presParOf" srcId="{6034E6D4-A55C-45E4-87AE-739AA9EADA7C}" destId="{FB9214D1-8F8E-41E6-A00D-E740741FCD16}" srcOrd="0" destOrd="0" presId="urn:microsoft.com/office/officeart/2005/8/layout/process1"/>
    <dgm:cxn modelId="{F403E6AC-E6BB-456E-B0BE-7FEA34CCD4C0}" type="presParOf" srcId="{EC3B5590-B559-4F57-A5C1-4C5EC576252A}" destId="{BF0C0197-29E3-48D6-BAC8-3828CDDFB2E5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6631A4-D5B2-4DE6-9CCA-751422B2F7B7}">
      <dsp:nvSpPr>
        <dsp:cNvPr id="0" name=""/>
        <dsp:cNvSpPr/>
      </dsp:nvSpPr>
      <dsp:spPr>
        <a:xfrm>
          <a:off x="5089" y="362413"/>
          <a:ext cx="1577716" cy="1675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新鲜尿液</a:t>
          </a:r>
        </a:p>
      </dsp:txBody>
      <dsp:txXfrm>
        <a:off x="51299" y="408623"/>
        <a:ext cx="1485296" cy="1582988"/>
      </dsp:txXfrm>
    </dsp:sp>
    <dsp:sp modelId="{355C88EF-5436-4ACA-82F0-35BFDFEA1BB2}">
      <dsp:nvSpPr>
        <dsp:cNvPr id="0" name=""/>
        <dsp:cNvSpPr/>
      </dsp:nvSpPr>
      <dsp:spPr>
        <a:xfrm>
          <a:off x="1740577" y="1004481"/>
          <a:ext cx="334475" cy="39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1740577" y="1082736"/>
        <a:ext cx="234133" cy="234763"/>
      </dsp:txXfrm>
    </dsp:sp>
    <dsp:sp modelId="{E7CF8C87-26FA-4121-B818-85FD4FAB361F}">
      <dsp:nvSpPr>
        <dsp:cNvPr id="0" name=""/>
        <dsp:cNvSpPr/>
      </dsp:nvSpPr>
      <dsp:spPr>
        <a:xfrm>
          <a:off x="2213891" y="362413"/>
          <a:ext cx="1577716" cy="1675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尿沉渣</a:t>
          </a:r>
          <a:endParaRPr lang="en-US" altLang="zh-CN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（已制备好）</a:t>
          </a:r>
          <a:endParaRPr lang="zh-CN" sz="1800" kern="1200" dirty="0"/>
        </a:p>
      </dsp:txBody>
      <dsp:txXfrm>
        <a:off x="2260101" y="408623"/>
        <a:ext cx="1485296" cy="1582988"/>
      </dsp:txXfrm>
    </dsp:sp>
    <dsp:sp modelId="{05D1B814-599D-4FF5-B81A-ABA9B6DD1858}">
      <dsp:nvSpPr>
        <dsp:cNvPr id="0" name=""/>
        <dsp:cNvSpPr/>
      </dsp:nvSpPr>
      <dsp:spPr>
        <a:xfrm>
          <a:off x="3949379" y="1004481"/>
          <a:ext cx="334475" cy="39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3949379" y="1082736"/>
        <a:ext cx="234133" cy="234763"/>
      </dsp:txXfrm>
    </dsp:sp>
    <dsp:sp modelId="{A36A3D12-4809-4D9A-B8D4-80349813C757}">
      <dsp:nvSpPr>
        <dsp:cNvPr id="0" name=""/>
        <dsp:cNvSpPr/>
      </dsp:nvSpPr>
      <dsp:spPr>
        <a:xfrm>
          <a:off x="4422694" y="362413"/>
          <a:ext cx="1577716" cy="1675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尿沉渣与</a:t>
          </a:r>
          <a:r>
            <a:rPr lang="en-US" sz="1800" kern="1200" dirty="0"/>
            <a:t>SM</a:t>
          </a:r>
          <a:r>
            <a:rPr lang="zh-CN" sz="1800" kern="1200" dirty="0"/>
            <a:t>液比例</a:t>
          </a:r>
          <a:endParaRPr lang="en-US" altLang="zh-CN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（</a:t>
          </a:r>
          <a:r>
            <a:rPr lang="en-US" altLang="zh-CN" sz="1400" kern="1200" dirty="0"/>
            <a:t>4</a:t>
          </a:r>
          <a:r>
            <a:rPr lang="zh-CN" altLang="zh-CN" sz="1400" kern="1200" dirty="0"/>
            <a:t>：</a:t>
          </a:r>
          <a:r>
            <a:rPr lang="en-US" altLang="zh-CN" sz="1400" kern="1200" dirty="0"/>
            <a:t>1</a:t>
          </a:r>
          <a:r>
            <a:rPr lang="zh-CN" altLang="zh-CN" sz="1400" kern="1200" dirty="0"/>
            <a:t>或</a:t>
          </a:r>
          <a:r>
            <a:rPr lang="en-US" altLang="zh-CN" sz="1400" kern="1200" dirty="0"/>
            <a:t>5</a:t>
          </a:r>
          <a:r>
            <a:rPr lang="zh-CN" altLang="zh-CN" sz="1400" kern="1200" dirty="0"/>
            <a:t>：</a:t>
          </a:r>
          <a:r>
            <a:rPr lang="en-US" altLang="zh-CN" sz="1400" kern="1200" dirty="0"/>
            <a:t>1</a:t>
          </a:r>
          <a:r>
            <a:rPr lang="zh-CN" altLang="en-US" sz="1400" kern="1200" dirty="0"/>
            <a:t>）</a:t>
          </a:r>
          <a:endParaRPr lang="zh-CN" sz="1400" kern="1200" dirty="0"/>
        </a:p>
      </dsp:txBody>
      <dsp:txXfrm>
        <a:off x="4468904" y="408623"/>
        <a:ext cx="1485296" cy="1582988"/>
      </dsp:txXfrm>
    </dsp:sp>
    <dsp:sp modelId="{79204DBC-0596-4FF6-B902-DF0DFB476361}">
      <dsp:nvSpPr>
        <dsp:cNvPr id="0" name=""/>
        <dsp:cNvSpPr/>
      </dsp:nvSpPr>
      <dsp:spPr>
        <a:xfrm>
          <a:off x="6158182" y="1004481"/>
          <a:ext cx="334475" cy="39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6158182" y="1082736"/>
        <a:ext cx="234133" cy="234763"/>
      </dsp:txXfrm>
    </dsp:sp>
    <dsp:sp modelId="{57654805-9253-45ED-9D7B-F6A3EAE40B64}">
      <dsp:nvSpPr>
        <dsp:cNvPr id="0" name=""/>
        <dsp:cNvSpPr/>
      </dsp:nvSpPr>
      <dsp:spPr>
        <a:xfrm>
          <a:off x="6631496" y="362413"/>
          <a:ext cx="1577716" cy="1675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 dirty="0"/>
            <a:t>室温放置</a:t>
          </a:r>
          <a:r>
            <a:rPr lang="en-US" sz="1800" kern="1200" dirty="0"/>
            <a:t>3min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400" kern="1200" dirty="0"/>
            <a:t>（</a:t>
          </a:r>
          <a:r>
            <a:rPr lang="en-US" sz="1400" kern="1200" dirty="0"/>
            <a:t>10min</a:t>
          </a:r>
          <a:r>
            <a:rPr lang="zh-CN" sz="1400" kern="1200" dirty="0"/>
            <a:t>内观察）</a:t>
          </a:r>
          <a:endParaRPr lang="zh-CN" sz="1800" kern="1200" dirty="0"/>
        </a:p>
      </dsp:txBody>
      <dsp:txXfrm>
        <a:off x="6677706" y="408623"/>
        <a:ext cx="1485296" cy="1582988"/>
      </dsp:txXfrm>
    </dsp:sp>
    <dsp:sp modelId="{6034E6D4-A55C-45E4-87AE-739AA9EADA7C}">
      <dsp:nvSpPr>
        <dsp:cNvPr id="0" name=""/>
        <dsp:cNvSpPr/>
      </dsp:nvSpPr>
      <dsp:spPr>
        <a:xfrm>
          <a:off x="8366984" y="1004481"/>
          <a:ext cx="334475" cy="39127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400" kern="1200"/>
        </a:p>
      </dsp:txBody>
      <dsp:txXfrm>
        <a:off x="8366984" y="1082736"/>
        <a:ext cx="234133" cy="234763"/>
      </dsp:txXfrm>
    </dsp:sp>
    <dsp:sp modelId="{BF0C0197-29E3-48D6-BAC8-3828CDDFB2E5}">
      <dsp:nvSpPr>
        <dsp:cNvPr id="0" name=""/>
        <dsp:cNvSpPr/>
      </dsp:nvSpPr>
      <dsp:spPr>
        <a:xfrm>
          <a:off x="8840299" y="362413"/>
          <a:ext cx="1577716" cy="16754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1800" kern="1200"/>
            <a:t>吸取</a:t>
          </a:r>
          <a:r>
            <a:rPr lang="en-US" sz="1800" kern="1200"/>
            <a:t>1</a:t>
          </a:r>
          <a:r>
            <a:rPr lang="zh-CN" sz="1800" kern="1200"/>
            <a:t>滴置于载玻片，覆盖盖玻片，镜检</a:t>
          </a:r>
        </a:p>
      </dsp:txBody>
      <dsp:txXfrm>
        <a:off x="8886509" y="408623"/>
        <a:ext cx="1485296" cy="1582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2E446FC-C276-481E-A590-FEA939D534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E88040A-7805-4B9A-AEFA-20136E6BC1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smtClean="0"/>
            </a:lvl1pPr>
          </a:lstStyle>
          <a:p>
            <a:fld id="{D2A48B96-639E-45A3-A0BA-2464DFDB1FAA}" type="datetimeFigureOut">
              <a:rPr lang="zh-CN" altLang="en-US"/>
              <a:pPr/>
              <a:t>2021/11/3</a:t>
            </a:fld>
            <a:endParaRPr lang="zh-CN" altLang="en-US"/>
          </a:p>
        </p:txBody>
      </p:sp>
      <p:sp>
        <p:nvSpPr>
          <p:cNvPr id="3076" name="幻灯片图像占位符 3">
            <a:extLst>
              <a:ext uri="{FF2B5EF4-FFF2-40B4-BE49-F238E27FC236}">
                <a16:creationId xmlns:a16="http://schemas.microsoft.com/office/drawing/2014/main" id="{784F3B50-87BE-4DBA-A6A0-0563C2F1331C}"/>
              </a:ext>
            </a:extLst>
          </p:cNvPr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备注占位符 4">
            <a:extLst>
              <a:ext uri="{FF2B5EF4-FFF2-40B4-BE49-F238E27FC236}">
                <a16:creationId xmlns:a16="http://schemas.microsoft.com/office/drawing/2014/main" id="{B6BAE61F-0672-495F-8EE7-B3EC7EDDD07D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0701550-E57F-4B03-B6EF-34C008FBE2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B77277-698B-4FC4-B664-5D40ED407F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noProof="1" smtClean="0"/>
            </a:lvl1pPr>
          </a:lstStyle>
          <a:p>
            <a:fld id="{62E31D1A-2D5C-4BA0-99CB-8F266492932A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>
            <a:extLst>
              <a:ext uri="{FF2B5EF4-FFF2-40B4-BE49-F238E27FC236}">
                <a16:creationId xmlns:a16="http://schemas.microsoft.com/office/drawing/2014/main" id="{AB190D7C-42E5-4D81-804D-C1CAFEC3FD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5DC1A6-71F7-48E6-BBA4-43018298E04B}" type="slidenum">
              <a:rPr lang="en-US" altLang="zh-CN">
                <a:ea typeface="宋体" panose="02010600030101010101" pitchFamily="2" charset="-122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53603" name="Rectangle 2">
            <a:extLst>
              <a:ext uri="{FF2B5EF4-FFF2-40B4-BE49-F238E27FC236}">
                <a16:creationId xmlns:a16="http://schemas.microsoft.com/office/drawing/2014/main" id="{51CAB39A-9837-4A9F-BA65-F4EBCF03B8E9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53604" name="Rectangle 3">
            <a:extLst>
              <a:ext uri="{FF2B5EF4-FFF2-40B4-BE49-F238E27FC236}">
                <a16:creationId xmlns:a16="http://schemas.microsoft.com/office/drawing/2014/main" id="{56CD9190-3D9A-4EAA-AB05-9EC804FCC1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>
                <a:latin typeface="Arial" panose="020B0604020202020204" pitchFamily="34" charset="0"/>
              </a:rPr>
              <a:t>10 ×10</a:t>
            </a:r>
            <a:r>
              <a:rPr lang="zh-CN" altLang="en-US">
                <a:latin typeface="Arial" panose="020B0604020202020204" pitchFamily="34" charset="0"/>
              </a:rPr>
              <a:t>镜头，至少</a:t>
            </a:r>
            <a:r>
              <a:rPr lang="en-US" altLang="zh-CN">
                <a:latin typeface="Arial" panose="020B0604020202020204" pitchFamily="34" charset="0"/>
              </a:rPr>
              <a:t>20</a:t>
            </a:r>
            <a:r>
              <a:rPr lang="zh-CN" altLang="en-US">
                <a:latin typeface="Arial" panose="020B0604020202020204" pitchFamily="34" charset="0"/>
              </a:rPr>
              <a:t>个视野</a:t>
            </a:r>
            <a:r>
              <a:rPr lang="zh-CN" altLang="en-US" sz="1000">
                <a:latin typeface="Arial" panose="020B0604020202020204" pitchFamily="34" charset="0"/>
              </a:rPr>
              <a:t>（较大物质，如管型）；</a:t>
            </a:r>
            <a:r>
              <a:rPr lang="en-US" altLang="zh-CN">
                <a:latin typeface="Arial" panose="020B0604020202020204" pitchFamily="34" charset="0"/>
              </a:rPr>
              <a:t>10 ×40</a:t>
            </a:r>
            <a:r>
              <a:rPr lang="zh-CN" altLang="en-US">
                <a:latin typeface="Arial" panose="020B0604020202020204" pitchFamily="34" charset="0"/>
              </a:rPr>
              <a:t>镜头，</a:t>
            </a:r>
            <a:r>
              <a:rPr lang="en-US" altLang="zh-CN">
                <a:latin typeface="Arial" panose="020B0604020202020204" pitchFamily="34" charset="0"/>
              </a:rPr>
              <a:t>10</a:t>
            </a:r>
            <a:r>
              <a:rPr lang="zh-CN" altLang="en-US">
                <a:latin typeface="Arial" panose="020B0604020202020204" pitchFamily="34" charset="0"/>
              </a:rPr>
              <a:t>个视野（</a:t>
            </a:r>
            <a:r>
              <a:rPr lang="zh-CN" altLang="en-US" sz="1000">
                <a:latin typeface="Arial" panose="020B0604020202020204" pitchFamily="34" charset="0"/>
              </a:rPr>
              <a:t>鉴定细胞成分和计算数量）（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>
            <a:extLst>
              <a:ext uri="{FF2B5EF4-FFF2-40B4-BE49-F238E27FC236}">
                <a16:creationId xmlns:a16="http://schemas.microsoft.com/office/drawing/2014/main" id="{AB190D7C-42E5-4D81-804D-C1CAFEC3FD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华文楷体" panose="0201060004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85DC1A6-71F7-48E6-BBA4-43018298E04B}" type="slidenum">
              <a:rPr lang="en-US" altLang="zh-CN">
                <a:ea typeface="宋体" panose="02010600030101010101" pitchFamily="2" charset="-122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153603" name="Rectangle 2">
            <a:extLst>
              <a:ext uri="{FF2B5EF4-FFF2-40B4-BE49-F238E27FC236}">
                <a16:creationId xmlns:a16="http://schemas.microsoft.com/office/drawing/2014/main" id="{51CAB39A-9837-4A9F-BA65-F4EBCF03B8E9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153604" name="Rectangle 3">
            <a:extLst>
              <a:ext uri="{FF2B5EF4-FFF2-40B4-BE49-F238E27FC236}">
                <a16:creationId xmlns:a16="http://schemas.microsoft.com/office/drawing/2014/main" id="{56CD9190-3D9A-4EAA-AB05-9EC804FCC1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prstTxWarp prst="textNoShape">
              <a:avLst/>
            </a:prstTxWarp>
          </a:bodyPr>
          <a:lstStyle/>
          <a:p>
            <a:pPr eaLnBrk="1" hangingPunct="1"/>
            <a:r>
              <a:rPr lang="en-US" altLang="zh-CN">
                <a:latin typeface="Arial" panose="020B0604020202020204" pitchFamily="34" charset="0"/>
              </a:rPr>
              <a:t>10 ×10</a:t>
            </a:r>
            <a:r>
              <a:rPr lang="zh-CN" altLang="en-US">
                <a:latin typeface="Arial" panose="020B0604020202020204" pitchFamily="34" charset="0"/>
              </a:rPr>
              <a:t>镜头，至少</a:t>
            </a:r>
            <a:r>
              <a:rPr lang="en-US" altLang="zh-CN">
                <a:latin typeface="Arial" panose="020B0604020202020204" pitchFamily="34" charset="0"/>
              </a:rPr>
              <a:t>20</a:t>
            </a:r>
            <a:r>
              <a:rPr lang="zh-CN" altLang="en-US">
                <a:latin typeface="Arial" panose="020B0604020202020204" pitchFamily="34" charset="0"/>
              </a:rPr>
              <a:t>个视野</a:t>
            </a:r>
            <a:r>
              <a:rPr lang="zh-CN" altLang="en-US" sz="1000">
                <a:latin typeface="Arial" panose="020B0604020202020204" pitchFamily="34" charset="0"/>
              </a:rPr>
              <a:t>（较大物质，如管型）；</a:t>
            </a:r>
            <a:r>
              <a:rPr lang="en-US" altLang="zh-CN">
                <a:latin typeface="Arial" panose="020B0604020202020204" pitchFamily="34" charset="0"/>
              </a:rPr>
              <a:t>10 ×40</a:t>
            </a:r>
            <a:r>
              <a:rPr lang="zh-CN" altLang="en-US">
                <a:latin typeface="Arial" panose="020B0604020202020204" pitchFamily="34" charset="0"/>
              </a:rPr>
              <a:t>镜头，</a:t>
            </a:r>
            <a:r>
              <a:rPr lang="en-US" altLang="zh-CN">
                <a:latin typeface="Arial" panose="020B0604020202020204" pitchFamily="34" charset="0"/>
              </a:rPr>
              <a:t>10</a:t>
            </a:r>
            <a:r>
              <a:rPr lang="zh-CN" altLang="en-US">
                <a:latin typeface="Arial" panose="020B0604020202020204" pitchFamily="34" charset="0"/>
              </a:rPr>
              <a:t>个视野（</a:t>
            </a:r>
            <a:r>
              <a:rPr lang="zh-CN" altLang="en-US" sz="1000">
                <a:latin typeface="Arial" panose="020B0604020202020204" pitchFamily="34" charset="0"/>
              </a:rPr>
              <a:t>鉴定细胞成分和计算数量）（</a:t>
            </a:r>
          </a:p>
        </p:txBody>
      </p:sp>
    </p:spTree>
    <p:extLst>
      <p:ext uri="{BB962C8B-B14F-4D97-AF65-F5344CB8AC3E}">
        <p14:creationId xmlns:p14="http://schemas.microsoft.com/office/powerpoint/2010/main" val="600241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新鲜尿液标本按常规要求离心处理后，弃上清液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取</a:t>
            </a:r>
            <a:r>
              <a:rPr lang="en-US" altLang="zh-CN" dirty="0">
                <a:latin typeface="+mn-lt"/>
                <a:cs typeface="+mn-ea"/>
                <a:sym typeface="+mn-lt"/>
              </a:rPr>
              <a:t>2</a:t>
            </a:r>
            <a:r>
              <a:rPr lang="zh-CN" altLang="en-US" dirty="0">
                <a:latin typeface="+mn-lt"/>
                <a:cs typeface="+mn-ea"/>
                <a:sym typeface="+mn-lt"/>
              </a:rPr>
              <a:t>滴沉渣，滴加</a:t>
            </a:r>
            <a:r>
              <a:rPr lang="en-US" altLang="zh-CN" dirty="0">
                <a:latin typeface="+mn-lt"/>
                <a:cs typeface="+mn-ea"/>
                <a:sym typeface="+mn-lt"/>
              </a:rPr>
              <a:t>0.5</a:t>
            </a:r>
            <a:r>
              <a:rPr lang="zh-CN" altLang="en-US" dirty="0">
                <a:latin typeface="+mn-lt"/>
                <a:cs typeface="+mn-ea"/>
                <a:sym typeface="+mn-lt"/>
              </a:rPr>
              <a:t>滴染液混合（尿沉渣与</a:t>
            </a:r>
            <a:r>
              <a:rPr lang="en-US" altLang="zh-CN" dirty="0">
                <a:latin typeface="+mn-lt"/>
                <a:cs typeface="+mn-ea"/>
                <a:sym typeface="+mn-lt"/>
              </a:rPr>
              <a:t>SM</a:t>
            </a:r>
            <a:r>
              <a:rPr lang="zh-CN" altLang="en-US" dirty="0">
                <a:latin typeface="+mn-lt"/>
                <a:cs typeface="+mn-ea"/>
                <a:sym typeface="+mn-lt"/>
              </a:rPr>
              <a:t>液比例以</a:t>
            </a:r>
            <a:r>
              <a:rPr lang="en-US" altLang="zh-CN" dirty="0">
                <a:latin typeface="+mn-lt"/>
                <a:cs typeface="+mn-ea"/>
                <a:sym typeface="+mn-lt"/>
              </a:rPr>
              <a:t>4</a:t>
            </a:r>
            <a:r>
              <a:rPr lang="zh-CN" altLang="en-US" dirty="0">
                <a:latin typeface="+mn-lt"/>
                <a:cs typeface="+mn-ea"/>
                <a:sym typeface="+mn-lt"/>
              </a:rPr>
              <a:t>：</a:t>
            </a:r>
            <a:r>
              <a:rPr lang="en-US" altLang="zh-CN" dirty="0">
                <a:latin typeface="+mn-lt"/>
                <a:cs typeface="+mn-ea"/>
                <a:sym typeface="+mn-lt"/>
              </a:rPr>
              <a:t>1</a:t>
            </a:r>
            <a:r>
              <a:rPr lang="zh-CN" altLang="en-US" dirty="0">
                <a:latin typeface="+mn-lt"/>
                <a:cs typeface="+mn-ea"/>
                <a:sym typeface="+mn-lt"/>
              </a:rPr>
              <a:t>或</a:t>
            </a:r>
            <a:r>
              <a:rPr lang="en-US" altLang="zh-CN" dirty="0">
                <a:latin typeface="+mn-lt"/>
                <a:cs typeface="+mn-ea"/>
                <a:sym typeface="+mn-lt"/>
              </a:rPr>
              <a:t>5</a:t>
            </a:r>
            <a:r>
              <a:rPr lang="zh-CN" altLang="en-US" dirty="0">
                <a:latin typeface="+mn-lt"/>
                <a:cs typeface="+mn-ea"/>
                <a:sym typeface="+mn-lt"/>
              </a:rPr>
              <a:t>：</a:t>
            </a:r>
            <a:r>
              <a:rPr lang="en-US" altLang="zh-CN" dirty="0">
                <a:latin typeface="+mn-lt"/>
                <a:cs typeface="+mn-ea"/>
                <a:sym typeface="+mn-lt"/>
              </a:rPr>
              <a:t>1</a:t>
            </a:r>
            <a:r>
              <a:rPr lang="zh-CN" altLang="en-US" dirty="0">
                <a:latin typeface="+mn-lt"/>
                <a:cs typeface="+mn-ea"/>
                <a:sym typeface="+mn-lt"/>
              </a:rPr>
              <a:t>为佳）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室温放置</a:t>
            </a:r>
            <a:r>
              <a:rPr lang="en-US" altLang="zh-CN" dirty="0">
                <a:latin typeface="+mn-lt"/>
                <a:cs typeface="+mn-ea"/>
                <a:sym typeface="+mn-lt"/>
              </a:rPr>
              <a:t>3min</a:t>
            </a:r>
            <a:r>
              <a:rPr lang="zh-CN" altLang="en-US" dirty="0">
                <a:latin typeface="+mn-lt"/>
                <a:cs typeface="+mn-ea"/>
                <a:sym typeface="+mn-lt"/>
              </a:rPr>
              <a:t>（</a:t>
            </a:r>
            <a:r>
              <a:rPr lang="en-US" altLang="zh-CN" dirty="0">
                <a:latin typeface="+mn-lt"/>
                <a:cs typeface="+mn-ea"/>
                <a:sym typeface="+mn-lt"/>
              </a:rPr>
              <a:t>10min</a:t>
            </a:r>
            <a:r>
              <a:rPr lang="zh-CN" altLang="en-US" dirty="0">
                <a:latin typeface="+mn-lt"/>
                <a:cs typeface="+mn-ea"/>
                <a:sym typeface="+mn-lt"/>
              </a:rPr>
              <a:t>内观察效果最佳）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吸取</a:t>
            </a:r>
            <a:r>
              <a:rPr lang="en-US" altLang="zh-CN" dirty="0">
                <a:latin typeface="+mn-lt"/>
                <a:cs typeface="+mn-ea"/>
                <a:sym typeface="+mn-lt"/>
              </a:rPr>
              <a:t>1</a:t>
            </a:r>
            <a:r>
              <a:rPr lang="zh-CN" altLang="en-US" dirty="0">
                <a:latin typeface="+mn-lt"/>
                <a:cs typeface="+mn-ea"/>
                <a:sym typeface="+mn-lt"/>
              </a:rPr>
              <a:t>滴置于载玻片，覆盖盖玻片，镜检。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E31D1A-2D5C-4BA0-99CB-8F266492932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28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8C05F52-AFB7-4E5D-BE8C-41F37B10A9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70AA2A02-705F-42CA-8B89-82686275F763}"/>
              </a:ext>
            </a:extLst>
          </p:cNvPr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EA800EC-FBC6-405D-8886-5D33B19F3DEE}"/>
              </a:ext>
            </a:extLst>
          </p:cNvPr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B25EEE-43BE-413C-B74D-6733410DA2BE}"/>
              </a:ext>
            </a:extLst>
          </p:cNvPr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36F0778-9F7C-4ED1-A716-41EA57A10A9C}"/>
              </a:ext>
            </a:extLst>
          </p:cNvPr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11" name="图片 10" descr="校徽.jpeg">
            <a:extLst>
              <a:ext uri="{FF2B5EF4-FFF2-40B4-BE49-F238E27FC236}">
                <a16:creationId xmlns:a16="http://schemas.microsoft.com/office/drawing/2014/main" id="{C95DCE5B-EC4C-4B4D-93FF-71D7852C58E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2"/>
                </a:solidFill>
                <a:latin typeface="+mn-lt"/>
                <a:ea typeface="+mn-ea"/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09600" y="1505933"/>
            <a:ext cx="10972800" cy="1470025"/>
          </a:xfrm>
        </p:spPr>
        <p:txBody>
          <a:bodyPr anchor="ctr"/>
          <a:lstStyle>
            <a:lvl1pPr algn="ctr">
              <a:defRPr lang="en-US" sz="4000" dirty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042C400B-DC5A-4BA0-A66E-15465EE18D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5099778"/>
            <a:ext cx="2976331" cy="1329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3212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014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16779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16430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7700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8484" y="176811"/>
            <a:ext cx="10363200" cy="1362075"/>
          </a:xfrm>
        </p:spPr>
        <p:txBody>
          <a:bodyPr/>
          <a:lstStyle>
            <a:lvl1pPr algn="ctr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7715" y="2000240"/>
            <a:ext cx="10363200" cy="35890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250553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986633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951708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078708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038484" y="176811"/>
            <a:ext cx="10363200" cy="629393"/>
          </a:xfrm>
        </p:spPr>
        <p:txBody>
          <a:bodyPr/>
          <a:lstStyle>
            <a:lvl1pPr algn="ctr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理论回顾</a:t>
            </a:r>
            <a:endParaRPr lang="en-US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0FEE7094-AEC7-4C43-B370-B9579FB43D8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9722" r="13022" b="11443"/>
          <a:stretch/>
        </p:blipFill>
        <p:spPr>
          <a:xfrm flipH="1">
            <a:off x="9288291" y="3646808"/>
            <a:ext cx="2580549" cy="290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92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16779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16430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7700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038484" y="176811"/>
            <a:ext cx="10363200" cy="1362075"/>
          </a:xfrm>
        </p:spPr>
        <p:txBody>
          <a:bodyPr/>
          <a:lstStyle>
            <a:lvl1pPr algn="ctr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实验目的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7715" y="2000240"/>
            <a:ext cx="10363200" cy="3694769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087979C-29C4-4A3D-B575-EBAE8319DC0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00" t="22314" r="20008" b="22316"/>
          <a:stretch/>
        </p:blipFill>
        <p:spPr>
          <a:xfrm>
            <a:off x="7632171" y="545622"/>
            <a:ext cx="1447079" cy="96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77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16779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16430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7700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8484" y="176811"/>
            <a:ext cx="10363200" cy="1362075"/>
          </a:xfrm>
        </p:spPr>
        <p:txBody>
          <a:bodyPr/>
          <a:lstStyle>
            <a:lvl1pPr algn="l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7715" y="2000240"/>
            <a:ext cx="10363200" cy="35890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B975FD97-3B4A-4858-969D-D51CA718B9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76" y="104677"/>
            <a:ext cx="1387208" cy="14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99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5_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16779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16430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7700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038484" y="176811"/>
            <a:ext cx="10363200" cy="1362075"/>
          </a:xfrm>
        </p:spPr>
        <p:txBody>
          <a:bodyPr/>
          <a:lstStyle>
            <a:lvl1pPr algn="l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实验报告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7715" y="2000240"/>
            <a:ext cx="10363200" cy="358900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3BA55AF-FE8A-4A8E-B802-B1F99E64B7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44" b="8672"/>
          <a:stretch/>
        </p:blipFill>
        <p:spPr>
          <a:xfrm>
            <a:off x="9982015" y="278378"/>
            <a:ext cx="1691680" cy="121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816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节标题（居中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D83FAAF6-FED7-4C98-B400-7599BCBD9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90AF3A1-3C4F-44D3-918F-C15DA1CB171A}"/>
              </a:ext>
            </a:extLst>
          </p:cNvPr>
          <p:cNvSpPr/>
          <p:nvPr/>
        </p:nvSpPr>
        <p:spPr>
          <a:xfrm>
            <a:off x="129088" y="33078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7DE54EB-23A1-41C6-A89E-6AC5DC06EE13}"/>
              </a:ext>
            </a:extLst>
          </p:cNvPr>
          <p:cNvSpPr/>
          <p:nvPr/>
        </p:nvSpPr>
        <p:spPr>
          <a:xfrm flipV="1">
            <a:off x="145456" y="986633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A80C36B-34AA-4488-8778-7B3058D2193D}"/>
              </a:ext>
            </a:extLst>
          </p:cNvPr>
          <p:cNvSpPr/>
          <p:nvPr/>
        </p:nvSpPr>
        <p:spPr>
          <a:xfrm>
            <a:off x="145456" y="951708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4EA6DCC-71A2-4936-8D1D-3821B89A27B6}"/>
              </a:ext>
            </a:extLst>
          </p:cNvPr>
          <p:cNvSpPr/>
          <p:nvPr/>
        </p:nvSpPr>
        <p:spPr>
          <a:xfrm>
            <a:off x="143339" y="1078708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186570AE-E446-4106-9FF9-06FD9252CFC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010580" y="93388"/>
            <a:ext cx="10363200" cy="728144"/>
          </a:xfrm>
        </p:spPr>
        <p:txBody>
          <a:bodyPr/>
          <a:lstStyle>
            <a:lvl1pPr algn="ctr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小 结</a:t>
            </a:r>
            <a:endParaRPr 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839F6F2-D94D-44D5-81A8-39EF94F26D2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3"/>
          <a:stretch/>
        </p:blipFill>
        <p:spPr>
          <a:xfrm>
            <a:off x="10145545" y="4655010"/>
            <a:ext cx="1796739" cy="189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423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.1 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AFE4779-C41C-4DA6-94B5-9D567A136DE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5" name="圆角矩形 11">
            <a:extLst>
              <a:ext uri="{FF2B5EF4-FFF2-40B4-BE49-F238E27FC236}">
                <a16:creationId xmlns:a16="http://schemas.microsoft.com/office/drawing/2014/main" id="{3FDD72B8-C970-4461-A18C-24994E5CAFF9}"/>
              </a:ext>
            </a:extLst>
          </p:cNvPr>
          <p:cNvSpPr/>
          <p:nvPr/>
        </p:nvSpPr>
        <p:spPr>
          <a:xfrm>
            <a:off x="110017" y="1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BF5F584-5D0B-4620-B8B8-8EA98E0FEA73}"/>
              </a:ext>
            </a:extLst>
          </p:cNvPr>
          <p:cNvSpPr/>
          <p:nvPr/>
        </p:nvSpPr>
        <p:spPr>
          <a:xfrm flipV="1">
            <a:off x="93134" y="16779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347C1F-23C4-4CA2-8705-F816F8E14E9A}"/>
              </a:ext>
            </a:extLst>
          </p:cNvPr>
          <p:cNvSpPr/>
          <p:nvPr/>
        </p:nvSpPr>
        <p:spPr>
          <a:xfrm>
            <a:off x="93134" y="16430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6702FE7-0047-43EF-9BA1-C873FEFEC56D}"/>
              </a:ext>
            </a:extLst>
          </p:cNvPr>
          <p:cNvSpPr/>
          <p:nvPr/>
        </p:nvSpPr>
        <p:spPr>
          <a:xfrm>
            <a:off x="91018" y="17700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pic>
        <p:nvPicPr>
          <p:cNvPr id="9" name="图片 8" descr="校徽.jpeg">
            <a:extLst>
              <a:ext uri="{FF2B5EF4-FFF2-40B4-BE49-F238E27FC236}">
                <a16:creationId xmlns:a16="http://schemas.microsoft.com/office/drawing/2014/main" id="{B2469A6C-4E78-4D09-B721-D87C59DE65F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1487" y="203995"/>
            <a:ext cx="10363200" cy="1362075"/>
          </a:xfrm>
        </p:spPr>
        <p:txBody>
          <a:bodyPr/>
          <a:lstStyle>
            <a:lvl1pPr algn="l">
              <a:buNone/>
              <a:defRPr sz="3600" b="1" cap="none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01487" y="1974146"/>
            <a:ext cx="10363200" cy="347095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18889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4A07EBD5-DB4E-465E-A4EB-CC6B8760E6E3}"/>
              </a:ext>
            </a:extLst>
          </p:cNvPr>
          <p:cNvSpPr/>
          <p:nvPr/>
        </p:nvSpPr>
        <p:spPr>
          <a:xfrm flipV="1">
            <a:off x="93134" y="1159670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21D1D52-5C79-44D7-B5E7-2B63DD5A62B2}"/>
              </a:ext>
            </a:extLst>
          </p:cNvPr>
          <p:cNvSpPr/>
          <p:nvPr/>
        </p:nvSpPr>
        <p:spPr>
          <a:xfrm>
            <a:off x="93134" y="1124744"/>
            <a:ext cx="12018433" cy="46038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8EA7484-1299-4612-890C-543FDC10FE6D}"/>
              </a:ext>
            </a:extLst>
          </p:cNvPr>
          <p:cNvSpPr/>
          <p:nvPr/>
        </p:nvSpPr>
        <p:spPr>
          <a:xfrm>
            <a:off x="91018" y="1251744"/>
            <a:ext cx="12020549" cy="460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7" name="标题 6">
            <a:extLst>
              <a:ext uri="{FF2B5EF4-FFF2-40B4-BE49-F238E27FC236}">
                <a16:creationId xmlns:a16="http://schemas.microsoft.com/office/drawing/2014/main" id="{D28608D7-EE92-43C8-8B3E-21CD4C022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8877"/>
            <a:ext cx="10363200" cy="750912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3952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FE9DC3EB-AD25-478D-BD43-17FEABFB43B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/>
          </a:p>
        </p:txBody>
      </p:sp>
      <p:sp useBgFill="1">
        <p:nvSpPr>
          <p:cNvPr id="8" name="圆角矩形 7">
            <a:extLst>
              <a:ext uri="{FF2B5EF4-FFF2-40B4-BE49-F238E27FC236}">
                <a16:creationId xmlns:a16="http://schemas.microsoft.com/office/drawing/2014/main" id="{821C9079-72BF-4321-A644-0BC273A7C32D}"/>
              </a:ext>
            </a:extLst>
          </p:cNvPr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charset="0"/>
              <a:buNone/>
              <a:defRPr/>
            </a:pPr>
            <a:endParaRPr lang="en-US" sz="3600" b="1" dirty="0"/>
          </a:p>
        </p:txBody>
      </p:sp>
      <p:sp>
        <p:nvSpPr>
          <p:cNvPr id="1028" name="标题占位符 21">
            <a:extLst>
              <a:ext uri="{FF2B5EF4-FFF2-40B4-BE49-F238E27FC236}">
                <a16:creationId xmlns:a16="http://schemas.microsoft.com/office/drawing/2014/main" id="{B3CBA1E7-C1D9-4A45-88F9-C9127D91494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192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9" name="文本占位符 12">
            <a:extLst>
              <a:ext uri="{FF2B5EF4-FFF2-40B4-BE49-F238E27FC236}">
                <a16:creationId xmlns:a16="http://schemas.microsoft.com/office/drawing/2014/main" id="{C20518AC-26CB-49CA-A28F-52433F027C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19200" y="1447800"/>
            <a:ext cx="10363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</p:txBody>
      </p:sp>
      <p:pic>
        <p:nvPicPr>
          <p:cNvPr id="10" name="图片 9" descr="校徽.jpeg">
            <a:extLst>
              <a:ext uri="{FF2B5EF4-FFF2-40B4-BE49-F238E27FC236}">
                <a16:creationId xmlns:a16="http://schemas.microsoft.com/office/drawing/2014/main" id="{19493C9D-9638-45A8-A47F-D6C8761BD171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85711" y="6000768"/>
            <a:ext cx="762005" cy="552332"/>
          </a:xfrm>
          <a:prstGeom prst="ellipse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reflection blurRad="6350" stA="50000" endA="300" endPos="55000" dir="5400000" sy="-100000" algn="bl" rotWithShape="0"/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551938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ea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Impact" panose="020B0806030902050204" pitchFamily="34" charset="0"/>
          <a:ea typeface="微软雅黑" panose="020B0503020204020204" pitchFamily="34" charset="-122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Impact" panose="020B0806030902050204" pitchFamily="34" charset="0"/>
          <a:ea typeface="微软雅黑" panose="020B0503020204020204" pitchFamily="34" charset="-122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Impact" panose="020B0806030902050204" pitchFamily="34" charset="0"/>
          <a:ea typeface="微软雅黑" panose="020B0503020204020204" pitchFamily="34" charset="-122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Impact" panose="020B0806030902050204" pitchFamily="34" charset="0"/>
          <a:ea typeface="微软雅黑" panose="020B0503020204020204" pitchFamily="34" charset="-122"/>
        </a:defRPr>
      </a:lvl9pPr>
    </p:titleStyle>
    <p:bodyStyle>
      <a:lvl1pPr marL="204788" indent="-204788" algn="l" rtl="0" eaLnBrk="1" fontAlgn="base" hangingPunct="1">
        <a:spcBef>
          <a:spcPts val="42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800" b="1" kern="1200">
          <a:solidFill>
            <a:schemeClr val="tx1"/>
          </a:solidFill>
          <a:latin typeface="+mn-ea"/>
          <a:ea typeface="+mn-ea"/>
          <a:cs typeface="+mn-cs"/>
        </a:defRPr>
      </a:lvl1pPr>
      <a:lvl2pPr marL="409575" indent="-171450" algn="l" rtl="0" eaLnBrk="1" fontAlgn="base" hangingPunct="1">
        <a:spcBef>
          <a:spcPts val="2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15950" indent="-171450" algn="l" rtl="0" eaLnBrk="1" fontAlgn="base" hangingPunct="1">
        <a:spcBef>
          <a:spcPts val="275"/>
        </a:spcBef>
        <a:spcAft>
          <a:spcPct val="0"/>
        </a:spcAft>
        <a:buClr>
          <a:srgbClr val="BCCEBD"/>
        </a:buClr>
        <a:buSzPct val="85000"/>
        <a:buFont typeface="Wingdings 2" panose="05020102010507070707" pitchFamily="18" charset="2"/>
        <a:buChar char="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822325" indent="-171450" algn="l" rtl="0" eaLnBrk="1" fontAlgn="base" hangingPunct="1">
        <a:spcBef>
          <a:spcPts val="275"/>
        </a:spcBef>
        <a:spcAft>
          <a:spcPct val="0"/>
        </a:spcAft>
        <a:buClr>
          <a:srgbClr val="A8CDD7"/>
        </a:buClr>
        <a:buSzPct val="80000"/>
        <a:buFont typeface="Wingdings 2" panose="05020102010507070707" pitchFamily="18" charset="2"/>
        <a:buChar char="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fontAlgn="base" hangingPunct="1">
        <a:spcBef>
          <a:spcPts val="275"/>
        </a:spcBef>
        <a:spcAft>
          <a:spcPct val="0"/>
        </a:spcAft>
        <a:buClr>
          <a:srgbClr val="A8CDD7"/>
        </a:buClr>
        <a:buChar char="o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副标题 1">
            <a:extLst>
              <a:ext uri="{FF2B5EF4-FFF2-40B4-BE49-F238E27FC236}">
                <a16:creationId xmlns:a16="http://schemas.microsoft.com/office/drawing/2014/main" id="{79F8620C-2201-4348-85BB-03206F761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7568" y="3140968"/>
            <a:ext cx="8534400" cy="1600200"/>
          </a:xfrm>
        </p:spPr>
        <p:txBody>
          <a:bodyPr/>
          <a:lstStyle/>
          <a:p>
            <a:r>
              <a:rPr lang="zh-CN" altLang="en-US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尿液有形成分检查</a:t>
            </a:r>
          </a:p>
        </p:txBody>
      </p:sp>
      <p:sp>
        <p:nvSpPr>
          <p:cNvPr id="4097" name="标题 3073">
            <a:extLst>
              <a:ext uri="{FF2B5EF4-FFF2-40B4-BE49-F238E27FC236}">
                <a16:creationId xmlns:a16="http://schemas.microsoft.com/office/drawing/2014/main" id="{52E7CB0D-EAF3-4B54-97B0-97351AA1537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zh-CN" sz="4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TEST10 </a:t>
            </a:r>
            <a:r>
              <a:rPr lang="zh-CN" altLang="en-US" sz="4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尿液检验</a:t>
            </a:r>
            <a:r>
              <a:rPr lang="en-US" altLang="zh-CN" sz="4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2</a:t>
            </a:r>
            <a:endParaRPr lang="zh-CN" altLang="en-US" sz="4400" b="0" dirty="0">
              <a:latin typeface="Tahoma" panose="020B0604030504040204" pitchFamily="34" charset="0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2">
            <a:extLst>
              <a:ext uri="{FF2B5EF4-FFF2-40B4-BE49-F238E27FC236}">
                <a16:creationId xmlns:a16="http://schemas.microsoft.com/office/drawing/2014/main" id="{3C65602C-7FCD-4DCA-BB32-5F904CFCA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改良牛鲍氏计数板</a:t>
            </a:r>
          </a:p>
        </p:txBody>
      </p:sp>
      <p:pic>
        <p:nvPicPr>
          <p:cNvPr id="167940" name="Picture 9" descr="ANd9GcQBZ_Z8tYsbViJpIoZaESsCpv0yBsuNwIwzLcVa2PUVRKyIJ1u1AA">
            <a:extLst>
              <a:ext uri="{FF2B5EF4-FFF2-40B4-BE49-F238E27FC236}">
                <a16:creationId xmlns:a16="http://schemas.microsoft.com/office/drawing/2014/main" id="{B042AF9E-A35F-4BD4-BE23-E8D1BE4238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16931"/>
            <a:ext cx="4038600" cy="268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1" name="Text Box 10">
            <a:extLst>
              <a:ext uri="{FF2B5EF4-FFF2-40B4-BE49-F238E27FC236}">
                <a16:creationId xmlns:a16="http://schemas.microsoft.com/office/drawing/2014/main" id="{AB8079B5-F18D-471B-833D-CE8C11502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543" y="4869161"/>
            <a:ext cx="4038600" cy="10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计数池高度： </a:t>
            </a: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0.1mm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9</a:t>
            </a:r>
            <a:r>
              <a:rPr lang="zh-CN" altLang="en-US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个大方格，每个大方格边长</a:t>
            </a: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1mm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总体积：</a:t>
            </a: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0.9mm</a:t>
            </a:r>
            <a:r>
              <a:rPr lang="en-US" altLang="zh-CN" sz="1800" baseline="300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即 </a:t>
            </a:r>
            <a:r>
              <a:rPr lang="en-US" altLang="zh-CN" sz="1800" dirty="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0.9μl</a:t>
            </a:r>
          </a:p>
        </p:txBody>
      </p:sp>
      <p:pic>
        <p:nvPicPr>
          <p:cNvPr id="167942" name="Picture 16" descr="Improved-Neubauer-Hemacytometer-Cell-Counting-Grid">
            <a:extLst>
              <a:ext uri="{FF2B5EF4-FFF2-40B4-BE49-F238E27FC236}">
                <a16:creationId xmlns:a16="http://schemas.microsoft.com/office/drawing/2014/main" id="{4839E601-EA42-4E8D-AAD2-2A35F5C78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86" y="1795270"/>
            <a:ext cx="4114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4">
            <a:extLst>
              <a:ext uri="{FF2B5EF4-FFF2-40B4-BE49-F238E27FC236}">
                <a16:creationId xmlns:a16="http://schemas.microsoft.com/office/drawing/2014/main" id="{22C87D96-E1E6-45FE-8C8C-CF5CDED39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>
                <a:latin typeface="+mn-lt"/>
                <a:ea typeface="+mn-ea"/>
                <a:cs typeface="+mn-ea"/>
                <a:sym typeface="+mn-lt"/>
              </a:rPr>
              <a:t>Fast-Read 10</a:t>
            </a:r>
          </a:p>
        </p:txBody>
      </p:sp>
      <p:sp>
        <p:nvSpPr>
          <p:cNvPr id="168964" name="Text Box 11">
            <a:extLst>
              <a:ext uri="{FF2B5EF4-FFF2-40B4-BE49-F238E27FC236}">
                <a16:creationId xmlns:a16="http://schemas.microsoft.com/office/drawing/2014/main" id="{118AE2F1-FE43-46D2-BC77-662B2ECDD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574" y="5249068"/>
            <a:ext cx="2667000" cy="72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计数池高度：</a:t>
            </a:r>
            <a:r>
              <a:rPr lang="en-US" altLang="zh-CN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0.1mm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总体积：</a:t>
            </a:r>
            <a:r>
              <a:rPr lang="en-US" altLang="zh-CN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1mm</a:t>
            </a:r>
            <a:r>
              <a:rPr lang="en-US" altLang="zh-CN" sz="1800" baseline="300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  <a:r>
              <a:rPr lang="en-US" altLang="zh-CN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即</a:t>
            </a:r>
            <a:r>
              <a:rPr lang="en-US" altLang="zh-CN" sz="1800">
                <a:solidFill>
                  <a:srgbClr val="FF0000"/>
                </a:solidFill>
                <a:latin typeface="+mn-lt"/>
                <a:ea typeface="+mn-ea"/>
                <a:cs typeface="+mn-ea"/>
                <a:sym typeface="+mn-lt"/>
              </a:rPr>
              <a:t>1μl</a:t>
            </a:r>
            <a:endParaRPr lang="en-US" altLang="zh-CN" sz="1800" baseline="30000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68965" name="Picture 13" descr="fastread07">
            <a:extLst>
              <a:ext uri="{FF2B5EF4-FFF2-40B4-BE49-F238E27FC236}">
                <a16:creationId xmlns:a16="http://schemas.microsoft.com/office/drawing/2014/main" id="{3AFD98E4-3643-4767-8980-26E02D404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358" y="2152651"/>
            <a:ext cx="3886200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8966" name="Picture 17" descr="fastread06">
            <a:extLst>
              <a:ext uri="{FF2B5EF4-FFF2-40B4-BE49-F238E27FC236}">
                <a16:creationId xmlns:a16="http://schemas.microsoft.com/office/drawing/2014/main" id="{F88DCB46-336F-48DF-A818-0F7950246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174" y="2124869"/>
            <a:ext cx="4267200" cy="260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标题 1">
            <a:extLst>
              <a:ext uri="{FF2B5EF4-FFF2-40B4-BE49-F238E27FC236}">
                <a16:creationId xmlns:a16="http://schemas.microsoft.com/office/drawing/2014/main" id="{D4D48436-F5ED-4B11-8048-1344F635AF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五、实验报告</a:t>
            </a:r>
          </a:p>
        </p:txBody>
      </p:sp>
      <p:sp>
        <p:nvSpPr>
          <p:cNvPr id="49154" name="内容占位符 2">
            <a:extLst>
              <a:ext uri="{FF2B5EF4-FFF2-40B4-BE49-F238E27FC236}">
                <a16:creationId xmlns:a16="http://schemas.microsoft.com/office/drawing/2014/main" id="{4CB89AEB-75B0-4CF0-B4DA-CAE1F43FF96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524000" y="1989138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1.</a:t>
            </a:r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实验目的</a:t>
            </a:r>
          </a:p>
          <a:p>
            <a:pPr marL="0" indent="0">
              <a:buNone/>
            </a:pPr>
            <a:r>
              <a:rPr lang="en-US" altLang="zh-CN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2.</a:t>
            </a:r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实验内容和结果（步骤、原始数据）</a:t>
            </a:r>
          </a:p>
          <a:p>
            <a:pPr marL="0" indent="0">
              <a:buNone/>
            </a:pPr>
            <a:r>
              <a:rPr lang="en-US" altLang="zh-CN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3.</a:t>
            </a:r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实验报告</a:t>
            </a:r>
          </a:p>
          <a:p>
            <a:pPr marL="0" indent="0">
              <a:buNone/>
            </a:pPr>
            <a:r>
              <a:rPr lang="en-US" altLang="zh-CN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4.</a:t>
            </a:r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实验讨论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标题 1">
            <a:extLst>
              <a:ext uri="{FF2B5EF4-FFF2-40B4-BE49-F238E27FC236}">
                <a16:creationId xmlns:a16="http://schemas.microsoft.com/office/drawing/2014/main" id="{6DCFFD03-A419-4686-A4EB-9A1227316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实验目的</a:t>
            </a:r>
          </a:p>
        </p:txBody>
      </p:sp>
      <p:sp>
        <p:nvSpPr>
          <p:cNvPr id="5122" name="内容占位符 2">
            <a:extLst>
              <a:ext uri="{FF2B5EF4-FFF2-40B4-BE49-F238E27FC236}">
                <a16:creationId xmlns:a16="http://schemas.microsoft.com/office/drawing/2014/main" id="{8D4BD3E2-FEC6-4A42-9886-466320661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1464" y="1988840"/>
            <a:ext cx="9217024" cy="315695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通过讲解和操作，能叙述尿沉渣检查方法和报告方式</a:t>
            </a:r>
            <a:endParaRPr lang="en-US" altLang="zh-CN" b="1" dirty="0">
              <a:latin typeface="Tahoma" panose="020B0604030504040204" pitchFamily="34" charset="0"/>
              <a:ea typeface="微软雅黑" panose="020B0503020204020204" pitchFamily="34" charset="-122"/>
              <a:sym typeface="Tahoma" panose="020B0604030504040204" pitchFamily="34" charset="0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通过讲解和镜下观察，能正确辨认尿中细胞（</a:t>
            </a:r>
            <a:r>
              <a:rPr lang="en-US" altLang="zh-CN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RBC</a:t>
            </a:r>
            <a:r>
              <a:rPr lang="zh-CN" altLang="en-US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、</a:t>
            </a:r>
            <a:r>
              <a:rPr lang="en-US" altLang="zh-CN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WBC</a:t>
            </a:r>
            <a:r>
              <a:rPr lang="zh-CN" altLang="en-US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）和管型。</a:t>
            </a:r>
            <a:endParaRPr lang="zh-CN" altLang="en-US" b="1" dirty="0">
              <a:latin typeface="Tahoma" panose="020B0604030504040204" pitchFamily="34" charset="0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C312BE-65BF-4825-89A0-CF2B0380D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一、尿中细胞和管型识别（视频）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C568525-DE31-4B94-8096-4D1828341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尿中红细胞与类似物鉴别</a:t>
            </a:r>
            <a:endParaRPr lang="en-US" altLang="zh-CN" dirty="0"/>
          </a:p>
          <a:p>
            <a:r>
              <a:rPr lang="zh-CN" altLang="en-US" dirty="0"/>
              <a:t>尿液白细胞形态特点</a:t>
            </a:r>
            <a:endParaRPr lang="en-US" altLang="zh-CN" dirty="0"/>
          </a:p>
          <a:p>
            <a:r>
              <a:rPr lang="zh-CN" altLang="en-US" dirty="0"/>
              <a:t>尿中肾小管上皮细胞形态特点</a:t>
            </a:r>
            <a:endParaRPr lang="en-US" altLang="zh-CN" dirty="0"/>
          </a:p>
          <a:p>
            <a:r>
              <a:rPr lang="zh-CN" altLang="en-US" dirty="0"/>
              <a:t>尿中管型与类似物鉴别</a:t>
            </a:r>
          </a:p>
        </p:txBody>
      </p:sp>
    </p:spTree>
    <p:extLst>
      <p:ext uri="{BB962C8B-B14F-4D97-AF65-F5344CB8AC3E}">
        <p14:creationId xmlns:p14="http://schemas.microsoft.com/office/powerpoint/2010/main" val="24347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2">
            <a:extLst>
              <a:ext uri="{FF2B5EF4-FFF2-40B4-BE49-F238E27FC236}">
                <a16:creationId xmlns:a16="http://schemas.microsoft.com/office/drawing/2014/main" id="{75C7BCCA-631F-4F70-91A7-3721A28FE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二、尿沉渣检测方法</a:t>
            </a:r>
          </a:p>
        </p:txBody>
      </p:sp>
      <p:sp>
        <p:nvSpPr>
          <p:cNvPr id="151556" name="Text Box 26">
            <a:extLst>
              <a:ext uri="{FF2B5EF4-FFF2-40B4-BE49-F238E27FC236}">
                <a16:creationId xmlns:a16="http://schemas.microsoft.com/office/drawing/2014/main" id="{9FD6D2EE-D106-4E6E-A292-0EF91A248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4858" y="2858892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非染色</a:t>
            </a:r>
          </a:p>
        </p:txBody>
      </p:sp>
      <p:sp>
        <p:nvSpPr>
          <p:cNvPr id="151557" name="Text Box 28">
            <a:extLst>
              <a:ext uri="{FF2B5EF4-FFF2-40B4-BE49-F238E27FC236}">
                <a16:creationId xmlns:a16="http://schemas.microsoft.com/office/drawing/2014/main" id="{BC6D7E80-10DE-49FF-A403-17594C1DC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64" y="3716338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染色</a:t>
            </a:r>
          </a:p>
        </p:txBody>
      </p:sp>
      <p:sp>
        <p:nvSpPr>
          <p:cNvPr id="151558" name="Text Box 30">
            <a:extLst>
              <a:ext uri="{FF2B5EF4-FFF2-40B4-BE49-F238E27FC236}">
                <a16:creationId xmlns:a16="http://schemas.microsoft.com/office/drawing/2014/main" id="{F21A5483-12FA-4CCB-A40A-93D1EE1FC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2858892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定性</a:t>
            </a:r>
          </a:p>
        </p:txBody>
      </p:sp>
      <p:sp>
        <p:nvSpPr>
          <p:cNvPr id="151559" name="Text Box 31">
            <a:extLst>
              <a:ext uri="{FF2B5EF4-FFF2-40B4-BE49-F238E27FC236}">
                <a16:creationId xmlns:a16="http://schemas.microsoft.com/office/drawing/2014/main" id="{AC03FDA7-3933-4FC6-97F9-E6ED04047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5" y="3688929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定量</a:t>
            </a:r>
          </a:p>
        </p:txBody>
      </p:sp>
      <p:sp>
        <p:nvSpPr>
          <p:cNvPr id="151560" name="Text Box 34">
            <a:extLst>
              <a:ext uri="{FF2B5EF4-FFF2-40B4-BE49-F238E27FC236}">
                <a16:creationId xmlns:a16="http://schemas.microsoft.com/office/drawing/2014/main" id="{87E4B013-1DC4-4EF4-BE94-0ED78AABE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9196" y="2777949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 dirty="0">
                <a:latin typeface="+mn-lt"/>
                <a:ea typeface="+mn-ea"/>
                <a:cs typeface="+mn-ea"/>
                <a:sym typeface="+mn-lt"/>
              </a:rPr>
              <a:t>不离心</a:t>
            </a:r>
          </a:p>
        </p:txBody>
      </p:sp>
      <p:sp>
        <p:nvSpPr>
          <p:cNvPr id="151561" name="Text Box 35">
            <a:extLst>
              <a:ext uri="{FF2B5EF4-FFF2-40B4-BE49-F238E27FC236}">
                <a16:creationId xmlns:a16="http://schemas.microsoft.com/office/drawing/2014/main" id="{A751825E-3347-4DC7-8719-18912149E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464" y="3640138"/>
            <a:ext cx="1296987" cy="565540"/>
          </a:xfrm>
          <a:prstGeom prst="rect">
            <a:avLst/>
          </a:prstGeom>
          <a:solidFill>
            <a:srgbClr val="FFCC99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6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隶书" panose="02010509060101010101" pitchFamily="49" charset="-122"/>
                <a:ea typeface="华文楷体" panose="0201060004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离心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6571415A-143B-4BE2-B8DF-9B01500B3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非离心尿液直接涂片镜检法（混匀一滴尿法）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C0D385-132C-46AE-81B6-49E647E38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504" y="1988840"/>
            <a:ext cx="7772400" cy="3444984"/>
          </a:xfrm>
        </p:spPr>
        <p:txBody>
          <a:bodyPr/>
          <a:lstStyle/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400" dirty="0">
                <a:latin typeface="+mn-lt"/>
                <a:cs typeface="+mn-ea"/>
                <a:sym typeface="+mn-lt"/>
              </a:rPr>
              <a:t>不离心、不染色、定性</a:t>
            </a:r>
            <a:endParaRPr lang="en-US" altLang="zh-CN" sz="2400" dirty="0">
              <a:latin typeface="+mn-lt"/>
              <a:cs typeface="+mn-ea"/>
              <a:sym typeface="+mn-lt"/>
            </a:endParaRP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400" dirty="0">
                <a:latin typeface="+mn-lt"/>
                <a:cs typeface="+mn-ea"/>
                <a:sym typeface="+mn-lt"/>
              </a:rPr>
              <a:t>方法：</a:t>
            </a:r>
            <a:endParaRPr lang="en-US" altLang="zh-CN" sz="2400" dirty="0">
              <a:latin typeface="+mn-lt"/>
              <a:cs typeface="+mn-ea"/>
              <a:sym typeface="+mn-lt"/>
            </a:endParaRP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en-US" altLang="zh-CN" sz="2400" dirty="0">
                <a:latin typeface="+mn-lt"/>
                <a:cs typeface="+mn-ea"/>
                <a:sym typeface="+mn-lt"/>
              </a:rPr>
              <a:t>   </a:t>
            </a:r>
            <a:r>
              <a:rPr lang="zh-CN" altLang="en-US" sz="2400" dirty="0">
                <a:latin typeface="+mn-lt"/>
                <a:cs typeface="+mn-ea"/>
                <a:sym typeface="+mn-lt"/>
              </a:rPr>
              <a:t>新鲜尿液，混匀</a:t>
            </a:r>
            <a:endParaRPr lang="en-US" altLang="zh-CN" sz="2400" dirty="0">
              <a:latin typeface="+mn-lt"/>
              <a:cs typeface="+mn-ea"/>
              <a:sym typeface="+mn-lt"/>
            </a:endParaRPr>
          </a:p>
          <a:p>
            <a:r>
              <a:rPr lang="zh-CN" altLang="en-US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  湿片制备（不加盖片）</a:t>
            </a:r>
          </a:p>
          <a:p>
            <a:r>
              <a:rPr lang="en-US" altLang="zh-CN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  LP  </a:t>
            </a:r>
            <a:r>
              <a:rPr lang="zh-CN" altLang="en-US" sz="2400" dirty="0">
                <a:latin typeface="+mn-lt"/>
                <a:cs typeface="+mn-ea"/>
                <a:sym typeface="+mn-lt"/>
              </a:rPr>
              <a:t>至少</a:t>
            </a:r>
            <a:r>
              <a:rPr lang="en-US" altLang="zh-CN" sz="2400" dirty="0">
                <a:latin typeface="+mn-lt"/>
                <a:cs typeface="+mn-ea"/>
                <a:sym typeface="+mn-lt"/>
              </a:rPr>
              <a:t>20</a:t>
            </a:r>
            <a:r>
              <a:rPr lang="zh-CN" altLang="en-US" sz="2400" dirty="0">
                <a:latin typeface="+mn-lt"/>
                <a:cs typeface="+mn-ea"/>
                <a:sym typeface="+mn-lt"/>
              </a:rPr>
              <a:t>个视野（较大物质，如管型）</a:t>
            </a:r>
            <a:endParaRPr lang="en-US" altLang="zh-CN" sz="2400" dirty="0">
              <a:latin typeface="+mn-lt"/>
              <a:cs typeface="+mn-ea"/>
              <a:sym typeface="+mn-lt"/>
            </a:endParaRPr>
          </a:p>
          <a:p>
            <a:r>
              <a:rPr lang="en-US" altLang="zh-CN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  HP  </a:t>
            </a:r>
            <a:r>
              <a:rPr lang="en-US" altLang="zh-CN" sz="2400" dirty="0">
                <a:latin typeface="+mn-lt"/>
                <a:cs typeface="+mn-ea"/>
                <a:sym typeface="+mn-lt"/>
              </a:rPr>
              <a:t>10</a:t>
            </a:r>
            <a:r>
              <a:rPr lang="zh-CN" altLang="en-US" sz="2400" dirty="0">
                <a:latin typeface="+mn-lt"/>
                <a:cs typeface="+mn-ea"/>
                <a:sym typeface="+mn-lt"/>
              </a:rPr>
              <a:t>个视野</a:t>
            </a:r>
            <a:r>
              <a:rPr lang="zh-CN" altLang="en-US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（管型种类鉴定、</a:t>
            </a:r>
            <a:r>
              <a:rPr lang="en-US" altLang="zh-CN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RBC</a:t>
            </a:r>
            <a:r>
              <a:rPr lang="zh-CN" altLang="en-US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和</a:t>
            </a:r>
            <a:r>
              <a:rPr lang="en-US" altLang="zh-CN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WBC</a:t>
            </a:r>
            <a:r>
              <a:rPr lang="zh-CN" altLang="en-US" sz="2400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计数）</a:t>
            </a:r>
            <a:r>
              <a:rPr lang="en-US" altLang="zh-CN" sz="2400" dirty="0">
                <a:latin typeface="+mn-lt"/>
                <a:cs typeface="+mn-ea"/>
                <a:sym typeface="+mn-lt"/>
              </a:rPr>
              <a:t>    </a:t>
            </a:r>
            <a:endParaRPr lang="zh-CN" altLang="en-US" sz="2400" dirty="0"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>
            <a:extLst>
              <a:ext uri="{FF2B5EF4-FFF2-40B4-BE49-F238E27FC236}">
                <a16:creationId xmlns:a16="http://schemas.microsoft.com/office/drawing/2014/main" id="{970FA2B0-3F27-4D60-B29E-23853BE20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非离心尿液直接涂片镜检法（混匀一滴尿法）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C0D385-132C-46AE-81B6-49E647E388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solidFill>
                  <a:srgbClr val="003399"/>
                </a:solidFill>
                <a:latin typeface="+mn-lt"/>
                <a:cs typeface="+mn-ea"/>
                <a:sym typeface="+mn-lt"/>
              </a:rPr>
              <a:t>报告方式（至少同一实验室标准要统一）：</a:t>
            </a: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latin typeface="+mn-lt"/>
                <a:cs typeface="+mn-ea"/>
                <a:sym typeface="+mn-lt"/>
              </a:rPr>
              <a:t>建议：</a:t>
            </a: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latin typeface="+mn-lt"/>
                <a:cs typeface="+mn-ea"/>
                <a:sym typeface="+mn-lt"/>
              </a:rPr>
              <a:t>细胞以最低</a:t>
            </a:r>
            <a:r>
              <a:rPr lang="en-US" altLang="zh-CN" sz="2000" dirty="0">
                <a:latin typeface="+mn-lt"/>
                <a:cs typeface="+mn-ea"/>
                <a:sym typeface="+mn-lt"/>
              </a:rPr>
              <a:t>-</a:t>
            </a:r>
            <a:r>
              <a:rPr lang="zh-CN" altLang="en-US" sz="2000" dirty="0">
                <a:latin typeface="+mn-lt"/>
                <a:cs typeface="+mn-ea"/>
                <a:sym typeface="+mn-lt"/>
              </a:rPr>
              <a:t>最高数</a:t>
            </a:r>
            <a:r>
              <a:rPr lang="en-US" altLang="zh-CN" sz="2000" dirty="0">
                <a:latin typeface="+mn-lt"/>
                <a:cs typeface="+mn-ea"/>
                <a:sym typeface="+mn-lt"/>
              </a:rPr>
              <a:t>/HP</a:t>
            </a: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latin typeface="+mn-lt"/>
                <a:cs typeface="+mn-ea"/>
                <a:sym typeface="+mn-lt"/>
              </a:rPr>
              <a:t>管型以最低</a:t>
            </a:r>
            <a:r>
              <a:rPr lang="en-US" altLang="zh-CN" sz="2000" dirty="0">
                <a:latin typeface="+mn-lt"/>
                <a:cs typeface="+mn-ea"/>
                <a:sym typeface="+mn-lt"/>
              </a:rPr>
              <a:t>-</a:t>
            </a:r>
            <a:r>
              <a:rPr lang="zh-CN" altLang="en-US" sz="2000" dirty="0">
                <a:latin typeface="+mn-lt"/>
                <a:cs typeface="+mn-ea"/>
                <a:sym typeface="+mn-lt"/>
              </a:rPr>
              <a:t>最高数</a:t>
            </a:r>
            <a:r>
              <a:rPr lang="en-US" altLang="zh-CN" sz="2000" dirty="0">
                <a:latin typeface="+mn-lt"/>
                <a:cs typeface="+mn-ea"/>
                <a:sym typeface="+mn-lt"/>
              </a:rPr>
              <a:t>/LP</a:t>
            </a:r>
            <a:endParaRPr lang="zh-CN" altLang="en-US" sz="2000" dirty="0">
              <a:latin typeface="+mn-lt"/>
              <a:cs typeface="+mn-ea"/>
              <a:sym typeface="+mn-lt"/>
            </a:endParaRP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latin typeface="+mn-lt"/>
                <a:cs typeface="+mn-ea"/>
                <a:sym typeface="+mn-lt"/>
              </a:rPr>
              <a:t>尿结晶、细菌、真菌、寄生虫等</a:t>
            </a:r>
            <a:endParaRPr lang="en-US" altLang="zh-CN" sz="2000" dirty="0">
              <a:latin typeface="+mn-lt"/>
              <a:cs typeface="+mn-ea"/>
              <a:sym typeface="+mn-lt"/>
            </a:endParaRPr>
          </a:p>
          <a:p>
            <a:pPr marL="685800" indent="-685800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>
                <a:latin typeface="+mn-lt"/>
                <a:cs typeface="+mn-ea"/>
                <a:sym typeface="+mn-lt"/>
              </a:rPr>
              <a:t>按高倍镜视野中分布范围估计，以“</a:t>
            </a:r>
            <a:r>
              <a:rPr lang="en-US" altLang="zh-CN" sz="2000" dirty="0">
                <a:latin typeface="+mn-lt"/>
                <a:cs typeface="+mn-ea"/>
                <a:sym typeface="+mn-lt"/>
              </a:rPr>
              <a:t>+”</a:t>
            </a:r>
            <a:r>
              <a:rPr lang="zh-CN" altLang="en-US" sz="2000" dirty="0">
                <a:latin typeface="+mn-lt"/>
                <a:cs typeface="+mn-ea"/>
                <a:sym typeface="+mn-lt"/>
              </a:rPr>
              <a:t>形式报告</a:t>
            </a:r>
          </a:p>
        </p:txBody>
      </p:sp>
    </p:spTree>
    <p:extLst>
      <p:ext uri="{BB962C8B-B14F-4D97-AF65-F5344CB8AC3E}">
        <p14:creationId xmlns:p14="http://schemas.microsoft.com/office/powerpoint/2010/main" val="3901503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标题 49155">
            <a:extLst>
              <a:ext uri="{FF2B5EF4-FFF2-40B4-BE49-F238E27FC236}">
                <a16:creationId xmlns:a16="http://schemas.microsoft.com/office/drawing/2014/main" id="{7566D999-AA8D-41B4-BBAB-C9B02FD83AE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记录和报告方式</a:t>
            </a:r>
          </a:p>
        </p:txBody>
      </p:sp>
      <p:sp>
        <p:nvSpPr>
          <p:cNvPr id="49161" name="矩形 49160">
            <a:extLst>
              <a:ext uri="{FF2B5EF4-FFF2-40B4-BE49-F238E27FC236}">
                <a16:creationId xmlns:a16="http://schemas.microsoft.com/office/drawing/2014/main" id="{2F17048D-C3AD-4178-83B5-E73A69D4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440" y="4701348"/>
            <a:ext cx="830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报告方式：</a:t>
            </a:r>
            <a:r>
              <a:rPr lang="zh-CN" altLang="en-US" sz="24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（</a:t>
            </a:r>
            <a:r>
              <a:rPr lang="zh-CN" altLang="en-US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最低－最高）</a:t>
            </a:r>
            <a:r>
              <a:rPr lang="en-US" altLang="zh-CN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/</a:t>
            </a:r>
            <a:r>
              <a:rPr lang="zh-CN" altLang="en-US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视野 </a:t>
            </a:r>
            <a:r>
              <a:rPr lang="en-US" altLang="zh-CN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or </a:t>
            </a:r>
            <a:r>
              <a:rPr lang="zh-CN" altLang="en-US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平均</a:t>
            </a:r>
            <a:r>
              <a:rPr lang="en-US" altLang="zh-CN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/</a:t>
            </a:r>
            <a:r>
              <a:rPr lang="zh-CN" altLang="en-US" sz="20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视野</a:t>
            </a:r>
          </a:p>
        </p:txBody>
      </p:sp>
      <p:sp>
        <p:nvSpPr>
          <p:cNvPr id="43011" name="文本框 49161">
            <a:extLst>
              <a:ext uri="{FF2B5EF4-FFF2-40B4-BE49-F238E27FC236}">
                <a16:creationId xmlns:a16="http://schemas.microsoft.com/office/drawing/2014/main" id="{ADC5D77C-0B1F-4449-A81A-B6119AF7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440" y="1345716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原始数据记录：</a:t>
            </a:r>
          </a:p>
        </p:txBody>
      </p:sp>
      <p:sp>
        <p:nvSpPr>
          <p:cNvPr id="49163" name="矩形 49162">
            <a:extLst>
              <a:ext uri="{FF2B5EF4-FFF2-40B4-BE49-F238E27FC236}">
                <a16:creationId xmlns:a16="http://schemas.microsoft.com/office/drawing/2014/main" id="{9A68A141-5D20-46E5-8D7D-76124CEA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680" y="5339679"/>
            <a:ext cx="36872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Cast </a:t>
            </a:r>
            <a:r>
              <a:rPr lang="zh-CN" altLang="en-US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：</a:t>
            </a:r>
            <a:r>
              <a:rPr lang="en-US" altLang="zh-CN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(1---4)</a:t>
            </a:r>
            <a:r>
              <a:rPr lang="zh-CN" altLang="en-US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个</a:t>
            </a:r>
            <a:r>
              <a:rPr lang="en-US" altLang="zh-CN" sz="2800" b="1" dirty="0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/</a:t>
            </a:r>
            <a:r>
              <a:rPr lang="en-US" altLang="zh-CN" sz="2800" b="1" dirty="0" err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Lp</a:t>
            </a:r>
            <a:endParaRPr lang="en-US" altLang="zh-CN" sz="2800" b="1" dirty="0">
              <a:latin typeface="Tahoma" panose="020B0604030504040204" pitchFamily="34" charset="0"/>
              <a:ea typeface="微软雅黑" panose="020B0503020204020204" pitchFamily="34" charset="-122"/>
              <a:sym typeface="Tahoma" panose="020B0604030504040204" pitchFamily="34" charset="0"/>
            </a:endParaRPr>
          </a:p>
        </p:txBody>
      </p:sp>
      <p:sp>
        <p:nvSpPr>
          <p:cNvPr id="49407" name="文本框 49406">
            <a:extLst>
              <a:ext uri="{FF2B5EF4-FFF2-40B4-BE49-F238E27FC236}">
                <a16:creationId xmlns:a16="http://schemas.microsoft.com/office/drawing/2014/main" id="{3FC37622-478C-40D0-B031-9324A0DB1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5680" y="5949280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Cast: 2</a:t>
            </a:r>
            <a:r>
              <a:rPr lang="zh-CN" altLang="en-US" sz="2800" b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个</a:t>
            </a:r>
            <a:r>
              <a:rPr lang="en-US" altLang="zh-CN" sz="2800" b="1">
                <a:latin typeface="Tahoma" panose="020B0604030504040204" pitchFamily="34" charset="0"/>
                <a:ea typeface="微软雅黑" panose="020B0503020204020204" pitchFamily="34" charset="-122"/>
                <a:sym typeface="Tahoma" panose="020B0604030504040204" pitchFamily="34" charset="0"/>
              </a:rPr>
              <a:t>/Lp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69BA622-6F51-4EE7-A97F-66912FD62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1892939"/>
            <a:ext cx="9289032" cy="27220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1" grpId="0"/>
      <p:bldP spid="49163" grpId="0"/>
      <p:bldP spid="494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标题 1">
            <a:extLst>
              <a:ext uri="{FF2B5EF4-FFF2-40B4-BE49-F238E27FC236}">
                <a16:creationId xmlns:a16="http://schemas.microsoft.com/office/drawing/2014/main" id="{12B56960-6338-49EB-AEFF-2F109DFAF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尿沉渣染色涂片检查</a:t>
            </a:r>
          </a:p>
        </p:txBody>
      </p:sp>
      <p:sp>
        <p:nvSpPr>
          <p:cNvPr id="156675" name="内容占位符 2">
            <a:extLst>
              <a:ext uri="{FF2B5EF4-FFF2-40B4-BE49-F238E27FC236}">
                <a16:creationId xmlns:a16="http://schemas.microsoft.com/office/drawing/2014/main" id="{627A6066-0B08-40F9-B14D-4C88D4556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1487" y="1974146"/>
            <a:ext cx="10363200" cy="102280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活体染色法（</a:t>
            </a:r>
            <a:r>
              <a:rPr lang="en-US" altLang="zh-CN" dirty="0">
                <a:latin typeface="+mn-lt"/>
                <a:cs typeface="+mn-ea"/>
                <a:sym typeface="+mn-lt"/>
              </a:rPr>
              <a:t>SM</a:t>
            </a:r>
            <a:r>
              <a:rPr lang="zh-CN" altLang="en-US" dirty="0">
                <a:latin typeface="+mn-lt"/>
                <a:cs typeface="+mn-ea"/>
                <a:sym typeface="+mn-lt"/>
              </a:rPr>
              <a:t>染色）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cs typeface="+mn-ea"/>
                <a:sym typeface="+mn-lt"/>
              </a:rPr>
              <a:t>原理：</a:t>
            </a:r>
            <a:r>
              <a:rPr lang="zh-CN" altLang="en-US" dirty="0">
                <a:solidFill>
                  <a:schemeClr val="accent2"/>
                </a:solidFill>
                <a:cs typeface="+mn-ea"/>
                <a:sym typeface="+mn-lt"/>
              </a:rPr>
              <a:t>结晶紫</a:t>
            </a:r>
            <a:r>
              <a:rPr lang="en-US" altLang="zh-CN" dirty="0">
                <a:solidFill>
                  <a:schemeClr val="accent2"/>
                </a:solidFill>
                <a:cs typeface="+mn-ea"/>
                <a:sym typeface="+mn-lt"/>
              </a:rPr>
              <a:t>—</a:t>
            </a:r>
            <a:r>
              <a:rPr lang="zh-CN" altLang="en-US" dirty="0">
                <a:solidFill>
                  <a:schemeClr val="accent2"/>
                </a:solidFill>
                <a:cs typeface="+mn-ea"/>
                <a:sym typeface="+mn-lt"/>
              </a:rPr>
              <a:t>沙黄</a:t>
            </a:r>
            <a:r>
              <a:rPr lang="zh-CN" altLang="en-US" dirty="0">
                <a:cs typeface="+mn-ea"/>
                <a:sym typeface="+mn-lt"/>
              </a:rPr>
              <a:t>染色法。</a:t>
            </a:r>
            <a:endParaRPr lang="en-US" altLang="zh-CN" dirty="0">
              <a:cs typeface="+mn-ea"/>
              <a:sym typeface="+mn-lt"/>
            </a:endParaRPr>
          </a:p>
        </p:txBody>
      </p:sp>
      <p:graphicFrame>
        <p:nvGraphicFramePr>
          <p:cNvPr id="4" name="图示 3">
            <a:extLst>
              <a:ext uri="{FF2B5EF4-FFF2-40B4-BE49-F238E27FC236}">
                <a16:creationId xmlns:a16="http://schemas.microsoft.com/office/drawing/2014/main" id="{BFBB7F5B-0D63-4516-AF86-36E2B753E4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6810006"/>
              </p:ext>
            </p:extLst>
          </p:nvPr>
        </p:nvGraphicFramePr>
        <p:xfrm>
          <a:off x="839416" y="3227716"/>
          <a:ext cx="10423105" cy="2400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9F682392-D8BC-4FCC-8C01-8E1646A66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20000"/>
              </a:lnSpc>
            </a:pPr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尿液有形成分定量检测法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430EEE-4A40-49A5-8EEC-307CAF59B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7488" y="2060848"/>
            <a:ext cx="7772400" cy="1860798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标本处理同混匀一滴尿法，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用计数板定量，</a:t>
            </a:r>
            <a:endParaRPr lang="en-US" altLang="zh-CN" dirty="0">
              <a:latin typeface="+mn-lt"/>
              <a:cs typeface="+mn-ea"/>
              <a:sym typeface="+mn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CN" altLang="en-US" dirty="0">
                <a:latin typeface="+mn-lt"/>
                <a:cs typeface="+mn-ea"/>
                <a:sym typeface="+mn-lt"/>
              </a:rPr>
              <a:t>报告方式：？</a:t>
            </a:r>
            <a:r>
              <a:rPr lang="en-US" altLang="zh-CN" dirty="0">
                <a:latin typeface="+mn-lt"/>
                <a:cs typeface="+mn-ea"/>
                <a:sym typeface="+mn-lt"/>
              </a:rPr>
              <a:t>/</a:t>
            </a:r>
            <a:r>
              <a:rPr lang="en-US" altLang="zh-CN" dirty="0" err="1">
                <a:latin typeface="+mn-lt"/>
                <a:cs typeface="+mn-ea"/>
                <a:sym typeface="+mn-lt"/>
              </a:rPr>
              <a:t>μl</a:t>
            </a:r>
            <a:endParaRPr lang="zh-CN" altLang="en-US" dirty="0"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理论课PPT母版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mp">
      <a:majorFont>
        <a:latin typeface="Tahoma"/>
        <a:ea typeface="微软雅黑"/>
        <a:cs typeface=""/>
      </a:majorFont>
      <a:minorFont>
        <a:latin typeface="Tahoma"/>
        <a:ea typeface="微软雅黑"/>
        <a:cs typeface=""/>
      </a:minorFont>
    </a:fontScheme>
    <a:fmtScheme name="细微固体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第八章 粪便与分泌物检验" id="{472A3C72-D472-4EA2-90BA-1027A1B9BC68}" vid="{8AAC1BF0-5D46-4697-8129-B9A9E93C95AF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绿色自然  实验PPT模板</Template>
  <TotalTime>113</TotalTime>
  <Words>571</Words>
  <Application>Microsoft Office PowerPoint</Application>
  <PresentationFormat>宽屏</PresentationFormat>
  <Paragraphs>72</Paragraphs>
  <Slides>12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微软雅黑</vt:lpstr>
      <vt:lpstr>Arial</vt:lpstr>
      <vt:lpstr>Calibri</vt:lpstr>
      <vt:lpstr>Cambria</vt:lpstr>
      <vt:lpstr>Impact</vt:lpstr>
      <vt:lpstr>Tahoma</vt:lpstr>
      <vt:lpstr>Wingdings 2</vt:lpstr>
      <vt:lpstr>理论课PPT母版</vt:lpstr>
      <vt:lpstr>TEST10 尿液检验2</vt:lpstr>
      <vt:lpstr>实验目的</vt:lpstr>
      <vt:lpstr>一、尿中细胞和管型识别（视频）</vt:lpstr>
      <vt:lpstr>二、尿沉渣检测方法</vt:lpstr>
      <vt:lpstr>1.非离心尿液直接涂片镜检法（混匀一滴尿法）</vt:lpstr>
      <vt:lpstr>1.非离心尿液直接涂片镜检法（混匀一滴尿法）</vt:lpstr>
      <vt:lpstr>记录和报告方式</vt:lpstr>
      <vt:lpstr>2.尿沉渣染色涂片检查</vt:lpstr>
      <vt:lpstr>3.尿液有形成分定量检测法</vt:lpstr>
      <vt:lpstr>改良牛鲍氏计数板</vt:lpstr>
      <vt:lpstr>Fast-Read 10</vt:lpstr>
      <vt:lpstr>五、实验报告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5 尿常规</dc:title>
  <dc:creator>catom</dc:creator>
  <cp:lastModifiedBy>唐 敏</cp:lastModifiedBy>
  <cp:revision>27</cp:revision>
  <dcterms:created xsi:type="dcterms:W3CDTF">2019-06-01T05:41:30Z</dcterms:created>
  <dcterms:modified xsi:type="dcterms:W3CDTF">2021-11-03T04:08:55Z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2052-11.1.0.8661</vt:lpwstr>
  </property>
</Properties>
</file>